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9" r:id="rId2"/>
    <p:sldId id="342" r:id="rId3"/>
    <p:sldId id="343" r:id="rId4"/>
    <p:sldId id="344" r:id="rId5"/>
    <p:sldId id="345" r:id="rId6"/>
    <p:sldId id="346" r:id="rId7"/>
    <p:sldId id="347" r:id="rId8"/>
    <p:sldId id="348" r:id="rId9"/>
    <p:sldId id="333" r:id="rId10"/>
    <p:sldId id="336" r:id="rId11"/>
    <p:sldId id="337" r:id="rId12"/>
    <p:sldId id="334" r:id="rId13"/>
    <p:sldId id="335" r:id="rId14"/>
    <p:sldId id="338" r:id="rId15"/>
    <p:sldId id="339" r:id="rId16"/>
    <p:sldId id="350" r:id="rId17"/>
    <p:sldId id="340" r:id="rId18"/>
    <p:sldId id="352" r:id="rId19"/>
    <p:sldId id="349" r:id="rId20"/>
    <p:sldId id="323" r:id="rId21"/>
    <p:sldId id="322" r:id="rId22"/>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p:cViewPr varScale="1">
        <p:scale>
          <a:sx n="107" d="100"/>
          <a:sy n="107" d="100"/>
        </p:scale>
        <p:origin x="1734" y="90"/>
      </p:cViewPr>
      <p:guideLst>
        <p:guide orient="horz" pos="2160"/>
        <p:guide pos="2880"/>
      </p:guideLst>
    </p:cSldViewPr>
  </p:slideViewPr>
  <p:outlineViewPr>
    <p:cViewPr>
      <p:scale>
        <a:sx n="33" d="100"/>
        <a:sy n="33" d="100"/>
      </p:scale>
      <p:origin x="0" y="305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17" d="100"/>
          <a:sy n="117" d="100"/>
        </p:scale>
        <p:origin x="-2080" y="-1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CCBA90-744A-D8FB-4747-A9294BB0A657}"/>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B44D74EC-60F1-DC43-F7E4-BAB49000A368}"/>
              </a:ext>
            </a:extLst>
          </p:cNvPr>
          <p:cNvSpPr>
            <a:spLocks noGrp="1"/>
          </p:cNvSpPr>
          <p:nvPr>
            <p:ph type="dt" sz="quarter"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eaLnBrk="1" hangingPunct="1">
              <a:defRPr sz="1200"/>
            </a:lvl1pPr>
          </a:lstStyle>
          <a:p>
            <a:pPr>
              <a:defRPr/>
            </a:pPr>
            <a:fld id="{94CBFD8D-8B22-504A-B98C-2E4299E6F43B}" type="datetimeFigureOut">
              <a:rPr lang="en-US" altLang="en-US"/>
              <a:pPr>
                <a:defRPr/>
              </a:pPr>
              <a:t>2/5/2024</a:t>
            </a:fld>
            <a:endParaRPr lang="en-US" altLang="en-US"/>
          </a:p>
        </p:txBody>
      </p:sp>
      <p:sp>
        <p:nvSpPr>
          <p:cNvPr id="4" name="Footer Placeholder 3">
            <a:extLst>
              <a:ext uri="{FF2B5EF4-FFF2-40B4-BE49-F238E27FC236}">
                <a16:creationId xmlns:a16="http://schemas.microsoft.com/office/drawing/2014/main" id="{D941D46A-46CA-C045-EE22-9C3AC61552F2}"/>
              </a:ext>
            </a:extLst>
          </p:cNvPr>
          <p:cNvSpPr>
            <a:spLocks noGrp="1"/>
          </p:cNvSpPr>
          <p:nvPr>
            <p:ph type="ftr" sz="quarter" idx="2"/>
          </p:nvPr>
        </p:nvSpPr>
        <p:spPr>
          <a:xfrm>
            <a:off x="0" y="8842375"/>
            <a:ext cx="3043238" cy="465138"/>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4575F42F-4D6A-A028-2313-7EE6EF153321}"/>
              </a:ext>
            </a:extLst>
          </p:cNvPr>
          <p:cNvSpPr>
            <a:spLocks noGrp="1"/>
          </p:cNvSpPr>
          <p:nvPr>
            <p:ph type="sldNum" sz="quarter" idx="3"/>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07B5AA64-10DD-5C40-9A5B-38CED1CF23C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EFF462-D17F-3CE5-9C90-92E8BE44F067}"/>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1E6C7599-9178-7E25-B720-142449391319}"/>
              </a:ext>
            </a:extLst>
          </p:cNvPr>
          <p:cNvSpPr>
            <a:spLocks noGrp="1"/>
          </p:cNvSpPr>
          <p:nvPr>
            <p:ph type="dt"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eaLnBrk="1" hangingPunct="1">
              <a:defRPr sz="1200"/>
            </a:lvl1pPr>
          </a:lstStyle>
          <a:p>
            <a:pPr>
              <a:defRPr/>
            </a:pPr>
            <a:fld id="{E2D5571D-7402-D147-8767-E189853D5DE0}" type="datetimeFigureOut">
              <a:rPr lang="en-US" altLang="en-US"/>
              <a:pPr>
                <a:defRPr/>
              </a:pPr>
              <a:t>2/5/2024</a:t>
            </a:fld>
            <a:endParaRPr lang="en-US" altLang="en-US"/>
          </a:p>
        </p:txBody>
      </p:sp>
      <p:sp>
        <p:nvSpPr>
          <p:cNvPr id="4" name="Slide Image Placeholder 3">
            <a:extLst>
              <a:ext uri="{FF2B5EF4-FFF2-40B4-BE49-F238E27FC236}">
                <a16:creationId xmlns:a16="http://schemas.microsoft.com/office/drawing/2014/main" id="{A5156ACC-85B0-4FE9-2676-A29D25F736BA}"/>
              </a:ext>
            </a:extLst>
          </p:cNvPr>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D21DF42A-DE60-020D-BD4F-655943827933}"/>
              </a:ext>
            </a:extLst>
          </p:cNvPr>
          <p:cNvSpPr>
            <a:spLocks noGrp="1"/>
          </p:cNvSpPr>
          <p:nvPr>
            <p:ph type="body" sz="quarter" idx="3"/>
          </p:nvPr>
        </p:nvSpPr>
        <p:spPr>
          <a:xfrm>
            <a:off x="701675" y="4421188"/>
            <a:ext cx="5619750" cy="4189412"/>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0F365C0-B018-648F-1E5E-778B3CE5DA78}"/>
              </a:ext>
            </a:extLst>
          </p:cNvPr>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52EF7A16-43A7-FC18-E75C-0888A6C5FABD}"/>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eaLnBrk="1" hangingPunct="1">
              <a:defRPr sz="1200"/>
            </a:lvl1pPr>
          </a:lstStyle>
          <a:p>
            <a:pPr>
              <a:defRPr/>
            </a:pPr>
            <a:fld id="{C3DB8A30-3018-D14A-AB80-EE02589BC0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799552-094F-D9E2-7566-25E060C87ABD}"/>
              </a:ext>
            </a:extLst>
          </p:cNvPr>
          <p:cNvSpPr>
            <a:spLocks noChangeArrowheads="1"/>
          </p:cNvSpPr>
          <p:nvPr userDrawn="1"/>
        </p:nvSpPr>
        <p:spPr bwMode="auto">
          <a:xfrm>
            <a:off x="-228600" y="0"/>
            <a:ext cx="9601200" cy="6934200"/>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pic>
        <p:nvPicPr>
          <p:cNvPr id="3" name="Picture 10" descr="TCUlogosolid268.png">
            <a:extLst>
              <a:ext uri="{FF2B5EF4-FFF2-40B4-BE49-F238E27FC236}">
                <a16:creationId xmlns:a16="http://schemas.microsoft.com/office/drawing/2014/main" id="{297ED3EF-69E5-0440-600C-1453FC1A7B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89100" y="2209800"/>
            <a:ext cx="5626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a:extLst>
              <a:ext uri="{FF2B5EF4-FFF2-40B4-BE49-F238E27FC236}">
                <a16:creationId xmlns:a16="http://schemas.microsoft.com/office/drawing/2014/main" id="{98B266E9-2594-538D-0B53-E2012BC957FD}"/>
              </a:ext>
            </a:extLst>
          </p:cNvPr>
          <p:cNvSpPr>
            <a:spLocks noGrp="1"/>
          </p:cNvSpPr>
          <p:nvPr>
            <p:ph type="dt" sz="half" idx="10"/>
          </p:nvPr>
        </p:nvSpPr>
        <p:spPr/>
        <p:txBody>
          <a:bodyPr/>
          <a:lstStyle>
            <a:lvl1pPr>
              <a:defRPr/>
            </a:lvl1pPr>
          </a:lstStyle>
          <a:p>
            <a:pPr>
              <a:defRPr/>
            </a:pPr>
            <a:fld id="{918A6BD1-0458-2C49-98B2-654059973290}" type="datetimeFigureOut">
              <a:rPr lang="en-US" altLang="en-US"/>
              <a:pPr>
                <a:defRPr/>
              </a:pPr>
              <a:t>2/5/2024</a:t>
            </a:fld>
            <a:endParaRPr lang="en-US" altLang="en-US"/>
          </a:p>
        </p:txBody>
      </p:sp>
      <p:sp>
        <p:nvSpPr>
          <p:cNvPr id="5" name="Footer Placeholder 2">
            <a:extLst>
              <a:ext uri="{FF2B5EF4-FFF2-40B4-BE49-F238E27FC236}">
                <a16:creationId xmlns:a16="http://schemas.microsoft.com/office/drawing/2014/main" id="{63E12F00-CC34-B021-D5E0-07C5B67754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7F7DE7DA-22E4-3FEF-FA40-093FDE19CD74}"/>
              </a:ext>
            </a:extLst>
          </p:cNvPr>
          <p:cNvSpPr>
            <a:spLocks noGrp="1"/>
          </p:cNvSpPr>
          <p:nvPr>
            <p:ph type="sldNum" sz="quarter" idx="12"/>
          </p:nvPr>
        </p:nvSpPr>
        <p:spPr/>
        <p:txBody>
          <a:bodyPr/>
          <a:lstStyle>
            <a:lvl1pPr>
              <a:defRPr/>
            </a:lvl1pPr>
          </a:lstStyle>
          <a:p>
            <a:pPr>
              <a:defRPr/>
            </a:pPr>
            <a:fld id="{EA538C07-2A15-F84B-814F-C7D0A667A27E}" type="slidenum">
              <a:rPr lang="en-US" altLang="en-US"/>
              <a:pPr>
                <a:defRPr/>
              </a:pPr>
              <a:t>‹#›</a:t>
            </a:fld>
            <a:endParaRPr lang="en-US" altLang="en-US"/>
          </a:p>
        </p:txBody>
      </p:sp>
    </p:spTree>
    <p:extLst>
      <p:ext uri="{BB962C8B-B14F-4D97-AF65-F5344CB8AC3E}">
        <p14:creationId xmlns:p14="http://schemas.microsoft.com/office/powerpoint/2010/main" val="3176207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095FC13-4790-B62F-8265-1A51EEAC402F}"/>
              </a:ext>
            </a:extLst>
          </p:cNvPr>
          <p:cNvSpPr>
            <a:spLocks noGrp="1"/>
          </p:cNvSpPr>
          <p:nvPr>
            <p:ph type="dt" sz="half" idx="10"/>
          </p:nvPr>
        </p:nvSpPr>
        <p:spPr/>
        <p:txBody>
          <a:bodyPr/>
          <a:lstStyle>
            <a:lvl1pPr>
              <a:defRPr/>
            </a:lvl1pPr>
          </a:lstStyle>
          <a:p>
            <a:pPr>
              <a:defRPr/>
            </a:pPr>
            <a:fld id="{BFEAFCF8-64B0-0B46-9851-7C5BB1E8ACE6}" type="datetimeFigureOut">
              <a:rPr lang="en-US" altLang="en-US"/>
              <a:pPr>
                <a:defRPr/>
              </a:pPr>
              <a:t>2/5/2024</a:t>
            </a:fld>
            <a:endParaRPr lang="en-US" altLang="en-US"/>
          </a:p>
        </p:txBody>
      </p:sp>
      <p:sp>
        <p:nvSpPr>
          <p:cNvPr id="6" name="Footer Placeholder 4">
            <a:extLst>
              <a:ext uri="{FF2B5EF4-FFF2-40B4-BE49-F238E27FC236}">
                <a16:creationId xmlns:a16="http://schemas.microsoft.com/office/drawing/2014/main" id="{9BE93276-349D-466F-E6BA-F69D8B1B6F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247E0D-9C91-1E5B-1801-0090657E63B2}"/>
              </a:ext>
            </a:extLst>
          </p:cNvPr>
          <p:cNvSpPr>
            <a:spLocks noGrp="1"/>
          </p:cNvSpPr>
          <p:nvPr>
            <p:ph type="sldNum" sz="quarter" idx="12"/>
          </p:nvPr>
        </p:nvSpPr>
        <p:spPr/>
        <p:txBody>
          <a:bodyPr/>
          <a:lstStyle>
            <a:lvl1pPr>
              <a:defRPr/>
            </a:lvl1pPr>
          </a:lstStyle>
          <a:p>
            <a:pPr>
              <a:defRPr/>
            </a:pPr>
            <a:fld id="{7B5D9620-C94B-D84E-933E-D76B64DFE554}" type="slidenum">
              <a:rPr lang="en-US" altLang="en-US"/>
              <a:pPr>
                <a:defRPr/>
              </a:pPr>
              <a:t>‹#›</a:t>
            </a:fld>
            <a:endParaRPr lang="en-US" altLang="en-US"/>
          </a:p>
        </p:txBody>
      </p:sp>
    </p:spTree>
    <p:extLst>
      <p:ext uri="{BB962C8B-B14F-4D97-AF65-F5344CB8AC3E}">
        <p14:creationId xmlns:p14="http://schemas.microsoft.com/office/powerpoint/2010/main" val="241064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C25E99-81E6-1E2E-C04A-9E4479DFCA0F}"/>
              </a:ext>
            </a:extLst>
          </p:cNvPr>
          <p:cNvSpPr>
            <a:spLocks noChangeArrowheads="1"/>
          </p:cNvSpPr>
          <p:nvPr userDrawn="1"/>
        </p:nvSpPr>
        <p:spPr bwMode="auto">
          <a:xfrm>
            <a:off x="-228600" y="0"/>
            <a:ext cx="9601200" cy="6934200"/>
          </a:xfrm>
          <a:prstGeom prst="rect">
            <a:avLst/>
          </a:prstGeom>
          <a:solidFill>
            <a:srgbClr val="460975"/>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6" name="Subtitle 2"/>
          <p:cNvSpPr>
            <a:spLocks noGrp="1"/>
          </p:cNvSpPr>
          <p:nvPr>
            <p:ph type="subTitle" idx="1"/>
          </p:nvPr>
        </p:nvSpPr>
        <p:spPr>
          <a:xfrm>
            <a:off x="1371600" y="30480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 name="Date Placeholder 1">
            <a:extLst>
              <a:ext uri="{FF2B5EF4-FFF2-40B4-BE49-F238E27FC236}">
                <a16:creationId xmlns:a16="http://schemas.microsoft.com/office/drawing/2014/main" id="{8EECFA86-75D4-92CD-58F6-CB30F65D8EEE}"/>
              </a:ext>
            </a:extLst>
          </p:cNvPr>
          <p:cNvSpPr>
            <a:spLocks noGrp="1"/>
          </p:cNvSpPr>
          <p:nvPr>
            <p:ph type="dt" sz="half" idx="10"/>
          </p:nvPr>
        </p:nvSpPr>
        <p:spPr/>
        <p:txBody>
          <a:bodyPr/>
          <a:lstStyle>
            <a:lvl1pPr>
              <a:defRPr/>
            </a:lvl1pPr>
          </a:lstStyle>
          <a:p>
            <a:pPr>
              <a:defRPr/>
            </a:pPr>
            <a:fld id="{2681EBFF-99C9-3C46-939F-15CEA51E9683}" type="datetimeFigureOut">
              <a:rPr lang="en-US" altLang="en-US"/>
              <a:pPr>
                <a:defRPr/>
              </a:pPr>
              <a:t>2/5/2024</a:t>
            </a:fld>
            <a:endParaRPr lang="en-US" altLang="en-US"/>
          </a:p>
        </p:txBody>
      </p:sp>
      <p:sp>
        <p:nvSpPr>
          <p:cNvPr id="4" name="Footer Placeholder 2">
            <a:extLst>
              <a:ext uri="{FF2B5EF4-FFF2-40B4-BE49-F238E27FC236}">
                <a16:creationId xmlns:a16="http://schemas.microsoft.com/office/drawing/2014/main" id="{DF089665-2BA1-0112-7465-03D1236DD96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5D2EB116-5840-DEFC-AC99-A194A9DBA505}"/>
              </a:ext>
            </a:extLst>
          </p:cNvPr>
          <p:cNvSpPr>
            <a:spLocks noGrp="1"/>
          </p:cNvSpPr>
          <p:nvPr>
            <p:ph type="sldNum" sz="quarter" idx="12"/>
          </p:nvPr>
        </p:nvSpPr>
        <p:spPr/>
        <p:txBody>
          <a:bodyPr/>
          <a:lstStyle>
            <a:lvl1pPr>
              <a:defRPr/>
            </a:lvl1pPr>
          </a:lstStyle>
          <a:p>
            <a:pPr>
              <a:defRPr/>
            </a:pPr>
            <a:fld id="{618E4C9E-4B21-8245-A143-401416EE0903}" type="slidenum">
              <a:rPr lang="en-US" altLang="en-US"/>
              <a:pPr>
                <a:defRPr/>
              </a:pPr>
              <a:t>‹#›</a:t>
            </a:fld>
            <a:endParaRPr lang="en-US" altLang="en-US"/>
          </a:p>
        </p:txBody>
      </p:sp>
    </p:spTree>
    <p:extLst>
      <p:ext uri="{BB962C8B-B14F-4D97-AF65-F5344CB8AC3E}">
        <p14:creationId xmlns:p14="http://schemas.microsoft.com/office/powerpoint/2010/main" val="230670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32DA24-1AAA-A5EC-6D13-9822AD97A664}"/>
              </a:ext>
            </a:extLst>
          </p:cNvPr>
          <p:cNvSpPr>
            <a:spLocks noChangeArrowheads="1"/>
          </p:cNvSpPr>
          <p:nvPr userDrawn="1"/>
        </p:nvSpPr>
        <p:spPr bwMode="auto">
          <a:xfrm>
            <a:off x="-228600" y="0"/>
            <a:ext cx="9601200" cy="6934200"/>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6" name="Subtitle 2"/>
          <p:cNvSpPr>
            <a:spLocks noGrp="1"/>
          </p:cNvSpPr>
          <p:nvPr>
            <p:ph type="subTitle" idx="1"/>
          </p:nvPr>
        </p:nvSpPr>
        <p:spPr>
          <a:xfrm>
            <a:off x="1371600" y="533400"/>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Content Placeholder 2"/>
          <p:cNvSpPr>
            <a:spLocks noGrp="1"/>
          </p:cNvSpPr>
          <p:nvPr>
            <p:ph idx="13"/>
          </p:nvPr>
        </p:nvSpPr>
        <p:spPr>
          <a:xfrm>
            <a:off x="1295400" y="2743200"/>
            <a:ext cx="6705600" cy="3581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1">
            <a:extLst>
              <a:ext uri="{FF2B5EF4-FFF2-40B4-BE49-F238E27FC236}">
                <a16:creationId xmlns:a16="http://schemas.microsoft.com/office/drawing/2014/main" id="{326F20C8-7B79-23BF-4ED9-EE28D606FBAD}"/>
              </a:ext>
            </a:extLst>
          </p:cNvPr>
          <p:cNvSpPr>
            <a:spLocks noGrp="1"/>
          </p:cNvSpPr>
          <p:nvPr>
            <p:ph type="dt" sz="half" idx="14"/>
          </p:nvPr>
        </p:nvSpPr>
        <p:spPr/>
        <p:txBody>
          <a:bodyPr/>
          <a:lstStyle>
            <a:lvl1pPr>
              <a:defRPr/>
            </a:lvl1pPr>
          </a:lstStyle>
          <a:p>
            <a:pPr>
              <a:defRPr/>
            </a:pPr>
            <a:fld id="{98DE5ACC-1443-854E-8775-0E2C8F1F1DE7}" type="datetimeFigureOut">
              <a:rPr lang="en-US" altLang="en-US"/>
              <a:pPr>
                <a:defRPr/>
              </a:pPr>
              <a:t>2/5/2024</a:t>
            </a:fld>
            <a:endParaRPr lang="en-US" altLang="en-US"/>
          </a:p>
        </p:txBody>
      </p:sp>
      <p:sp>
        <p:nvSpPr>
          <p:cNvPr id="4" name="Footer Placeholder 2">
            <a:extLst>
              <a:ext uri="{FF2B5EF4-FFF2-40B4-BE49-F238E27FC236}">
                <a16:creationId xmlns:a16="http://schemas.microsoft.com/office/drawing/2014/main" id="{E686936E-5CBC-EB08-CCB4-9959B7FF9906}"/>
              </a:ext>
            </a:extLst>
          </p:cNvPr>
          <p:cNvSpPr>
            <a:spLocks noGrp="1"/>
          </p:cNvSpPr>
          <p:nvPr>
            <p:ph type="ftr" sz="quarter" idx="15"/>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C53297F9-81FD-E33C-3353-A5858B61F82B}"/>
              </a:ext>
            </a:extLst>
          </p:cNvPr>
          <p:cNvSpPr>
            <a:spLocks noGrp="1"/>
          </p:cNvSpPr>
          <p:nvPr>
            <p:ph type="sldNum" sz="quarter" idx="16"/>
          </p:nvPr>
        </p:nvSpPr>
        <p:spPr/>
        <p:txBody>
          <a:bodyPr/>
          <a:lstStyle>
            <a:lvl1pPr>
              <a:defRPr/>
            </a:lvl1pPr>
          </a:lstStyle>
          <a:p>
            <a:pPr>
              <a:defRPr/>
            </a:pPr>
            <a:fld id="{248ADABE-3F0E-1242-AAA1-24F73C3336B0}" type="slidenum">
              <a:rPr lang="en-US" altLang="en-US"/>
              <a:pPr>
                <a:defRPr/>
              </a:pPr>
              <a:t>‹#›</a:t>
            </a:fld>
            <a:endParaRPr lang="en-US" altLang="en-US"/>
          </a:p>
        </p:txBody>
      </p:sp>
    </p:spTree>
    <p:extLst>
      <p:ext uri="{BB962C8B-B14F-4D97-AF65-F5344CB8AC3E}">
        <p14:creationId xmlns:p14="http://schemas.microsoft.com/office/powerpoint/2010/main" val="1180539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D92453-3D2A-A5BF-D664-01329B88987C}"/>
              </a:ext>
            </a:extLst>
          </p:cNvPr>
          <p:cNvSpPr>
            <a:spLocks noChangeArrowheads="1"/>
          </p:cNvSpPr>
          <p:nvPr userDrawn="1"/>
        </p:nvSpPr>
        <p:spPr bwMode="auto">
          <a:xfrm>
            <a:off x="-228600" y="0"/>
            <a:ext cx="9601200" cy="6934200"/>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pic>
        <p:nvPicPr>
          <p:cNvPr id="3" name="Picture 10" descr="grad girl frog hands.psd">
            <a:extLst>
              <a:ext uri="{FF2B5EF4-FFF2-40B4-BE49-F238E27FC236}">
                <a16:creationId xmlns:a16="http://schemas.microsoft.com/office/drawing/2014/main" id="{0A73762F-F7FF-2E9A-63B1-09289D27FAE0}"/>
              </a:ext>
            </a:extLst>
          </p:cNvPr>
          <p:cNvPicPr>
            <a:picLocks noChangeAspect="1"/>
          </p:cNvPicPr>
          <p:nvPr userDrawn="1"/>
        </p:nvPicPr>
        <p:blipFill>
          <a:blip r:embed="rId2">
            <a:extLst>
              <a:ext uri="{28A0092B-C50C-407E-A947-70E740481C1C}">
                <a14:useLocalDpi xmlns:a14="http://schemas.microsoft.com/office/drawing/2010/main" val="0"/>
              </a:ext>
            </a:extLst>
          </a:blip>
          <a:srcRect b="4475"/>
          <a:stretch>
            <a:fillRect/>
          </a:stretch>
        </p:blipFill>
        <p:spPr bwMode="auto">
          <a:xfrm>
            <a:off x="381000" y="381000"/>
            <a:ext cx="7564438" cy="655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a:extLst>
              <a:ext uri="{FF2B5EF4-FFF2-40B4-BE49-F238E27FC236}">
                <a16:creationId xmlns:a16="http://schemas.microsoft.com/office/drawing/2014/main" id="{815ACAE7-CBEC-7D10-87DF-310870C5409E}"/>
              </a:ext>
            </a:extLst>
          </p:cNvPr>
          <p:cNvSpPr>
            <a:spLocks noGrp="1"/>
          </p:cNvSpPr>
          <p:nvPr>
            <p:ph type="dt" sz="half" idx="10"/>
          </p:nvPr>
        </p:nvSpPr>
        <p:spPr/>
        <p:txBody>
          <a:bodyPr/>
          <a:lstStyle>
            <a:lvl1pPr>
              <a:defRPr/>
            </a:lvl1pPr>
          </a:lstStyle>
          <a:p>
            <a:pPr>
              <a:defRPr/>
            </a:pPr>
            <a:fld id="{782AB71A-06C2-7A43-8BA3-3ED7FC77DAC2}" type="datetimeFigureOut">
              <a:rPr lang="en-US" altLang="en-US"/>
              <a:pPr>
                <a:defRPr/>
              </a:pPr>
              <a:t>2/5/2024</a:t>
            </a:fld>
            <a:endParaRPr lang="en-US" altLang="en-US"/>
          </a:p>
        </p:txBody>
      </p:sp>
      <p:sp>
        <p:nvSpPr>
          <p:cNvPr id="5" name="Footer Placeholder 2">
            <a:extLst>
              <a:ext uri="{FF2B5EF4-FFF2-40B4-BE49-F238E27FC236}">
                <a16:creationId xmlns:a16="http://schemas.microsoft.com/office/drawing/2014/main" id="{77B94A30-1CE2-FB3F-97E9-7AFD48EC0D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48EF5EBC-A108-491D-3DC0-51A1815BBD56}"/>
              </a:ext>
            </a:extLst>
          </p:cNvPr>
          <p:cNvSpPr>
            <a:spLocks noGrp="1"/>
          </p:cNvSpPr>
          <p:nvPr>
            <p:ph type="sldNum" sz="quarter" idx="12"/>
          </p:nvPr>
        </p:nvSpPr>
        <p:spPr/>
        <p:txBody>
          <a:bodyPr/>
          <a:lstStyle>
            <a:lvl1pPr>
              <a:defRPr/>
            </a:lvl1pPr>
          </a:lstStyle>
          <a:p>
            <a:pPr>
              <a:defRPr/>
            </a:pPr>
            <a:fld id="{FB4FCA76-90F8-1841-A19B-45C95B1FEE9A}" type="slidenum">
              <a:rPr lang="en-US" altLang="en-US"/>
              <a:pPr>
                <a:defRPr/>
              </a:pPr>
              <a:t>‹#›</a:t>
            </a:fld>
            <a:endParaRPr lang="en-US" altLang="en-US"/>
          </a:p>
        </p:txBody>
      </p:sp>
    </p:spTree>
    <p:extLst>
      <p:ext uri="{BB962C8B-B14F-4D97-AF65-F5344CB8AC3E}">
        <p14:creationId xmlns:p14="http://schemas.microsoft.com/office/powerpoint/2010/main" val="2594197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A28D90-AE85-3DBD-6B64-F6F98B104EF2}"/>
              </a:ext>
            </a:extLst>
          </p:cNvPr>
          <p:cNvSpPr>
            <a:spLocks noChangeArrowheads="1"/>
          </p:cNvSpPr>
          <p:nvPr userDrawn="1"/>
        </p:nvSpPr>
        <p:spPr bwMode="auto">
          <a:xfrm>
            <a:off x="-228600" y="0"/>
            <a:ext cx="9601200" cy="6934200"/>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pic>
        <p:nvPicPr>
          <p:cNvPr id="3" name="Picture 10" descr="frog fountain.jpg">
            <a:extLst>
              <a:ext uri="{FF2B5EF4-FFF2-40B4-BE49-F238E27FC236}">
                <a16:creationId xmlns:a16="http://schemas.microsoft.com/office/drawing/2014/main" id="{CB0FCEC8-E468-0E9D-4BE6-F57496F4F7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0"/>
            <a:ext cx="1059973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a:extLst>
              <a:ext uri="{FF2B5EF4-FFF2-40B4-BE49-F238E27FC236}">
                <a16:creationId xmlns:a16="http://schemas.microsoft.com/office/drawing/2014/main" id="{D0EC04A4-566D-A57A-D60B-EF4C12A2580E}"/>
              </a:ext>
            </a:extLst>
          </p:cNvPr>
          <p:cNvSpPr>
            <a:spLocks noGrp="1"/>
          </p:cNvSpPr>
          <p:nvPr>
            <p:ph type="dt" sz="half" idx="10"/>
          </p:nvPr>
        </p:nvSpPr>
        <p:spPr/>
        <p:txBody>
          <a:bodyPr/>
          <a:lstStyle>
            <a:lvl1pPr>
              <a:defRPr/>
            </a:lvl1pPr>
          </a:lstStyle>
          <a:p>
            <a:pPr>
              <a:defRPr/>
            </a:pPr>
            <a:fld id="{CAAD97E1-52FE-D84E-AD11-D30EB3F3F9BC}" type="datetimeFigureOut">
              <a:rPr lang="en-US" altLang="en-US"/>
              <a:pPr>
                <a:defRPr/>
              </a:pPr>
              <a:t>2/5/2024</a:t>
            </a:fld>
            <a:endParaRPr lang="en-US" altLang="en-US"/>
          </a:p>
        </p:txBody>
      </p:sp>
      <p:sp>
        <p:nvSpPr>
          <p:cNvPr id="5" name="Footer Placeholder 2">
            <a:extLst>
              <a:ext uri="{FF2B5EF4-FFF2-40B4-BE49-F238E27FC236}">
                <a16:creationId xmlns:a16="http://schemas.microsoft.com/office/drawing/2014/main" id="{B06C23A1-8373-DA3A-ED57-3201E781CD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30AFB95F-B022-DBFB-5465-A64020E9F590}"/>
              </a:ext>
            </a:extLst>
          </p:cNvPr>
          <p:cNvSpPr>
            <a:spLocks noGrp="1"/>
          </p:cNvSpPr>
          <p:nvPr>
            <p:ph type="sldNum" sz="quarter" idx="12"/>
          </p:nvPr>
        </p:nvSpPr>
        <p:spPr/>
        <p:txBody>
          <a:bodyPr/>
          <a:lstStyle>
            <a:lvl1pPr>
              <a:defRPr/>
            </a:lvl1pPr>
          </a:lstStyle>
          <a:p>
            <a:pPr>
              <a:defRPr/>
            </a:pPr>
            <a:fld id="{3F6EFCF7-D7C1-E348-B600-F141D57C3DD2}" type="slidenum">
              <a:rPr lang="en-US" altLang="en-US"/>
              <a:pPr>
                <a:defRPr/>
              </a:pPr>
              <a:t>‹#›</a:t>
            </a:fld>
            <a:endParaRPr lang="en-US" altLang="en-US"/>
          </a:p>
        </p:txBody>
      </p:sp>
    </p:spTree>
    <p:extLst>
      <p:ext uri="{BB962C8B-B14F-4D97-AF65-F5344CB8AC3E}">
        <p14:creationId xmlns:p14="http://schemas.microsoft.com/office/powerpoint/2010/main" val="1536461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DBB0E2-307D-7FE8-5C34-E366AACBD0BB}"/>
              </a:ext>
            </a:extLst>
          </p:cNvPr>
          <p:cNvSpPr>
            <a:spLocks noChangeArrowheads="1"/>
          </p:cNvSpPr>
          <p:nvPr userDrawn="1"/>
        </p:nvSpPr>
        <p:spPr bwMode="auto">
          <a:xfrm>
            <a:off x="-228600" y="0"/>
            <a:ext cx="9601200" cy="6934200"/>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pic>
        <p:nvPicPr>
          <p:cNvPr id="3" name="Picture 10" descr="campus lawn with fountain.jpg">
            <a:extLst>
              <a:ext uri="{FF2B5EF4-FFF2-40B4-BE49-F238E27FC236}">
                <a16:creationId xmlns:a16="http://schemas.microsoft.com/office/drawing/2014/main" id="{A19B5C28-6719-F5B8-2A16-15C93636DB4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76200"/>
            <a:ext cx="106299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a:extLst>
              <a:ext uri="{FF2B5EF4-FFF2-40B4-BE49-F238E27FC236}">
                <a16:creationId xmlns:a16="http://schemas.microsoft.com/office/drawing/2014/main" id="{1A698773-8943-C6C5-4F55-85AF91235E63}"/>
              </a:ext>
            </a:extLst>
          </p:cNvPr>
          <p:cNvSpPr>
            <a:spLocks noGrp="1"/>
          </p:cNvSpPr>
          <p:nvPr>
            <p:ph type="dt" sz="half" idx="10"/>
          </p:nvPr>
        </p:nvSpPr>
        <p:spPr/>
        <p:txBody>
          <a:bodyPr/>
          <a:lstStyle>
            <a:lvl1pPr>
              <a:defRPr/>
            </a:lvl1pPr>
          </a:lstStyle>
          <a:p>
            <a:pPr>
              <a:defRPr/>
            </a:pPr>
            <a:fld id="{5EFD090B-48E5-3F47-B2F3-1F7A202FB387}" type="datetimeFigureOut">
              <a:rPr lang="en-US" altLang="en-US"/>
              <a:pPr>
                <a:defRPr/>
              </a:pPr>
              <a:t>2/5/2024</a:t>
            </a:fld>
            <a:endParaRPr lang="en-US" altLang="en-US"/>
          </a:p>
        </p:txBody>
      </p:sp>
      <p:sp>
        <p:nvSpPr>
          <p:cNvPr id="5" name="Footer Placeholder 2">
            <a:extLst>
              <a:ext uri="{FF2B5EF4-FFF2-40B4-BE49-F238E27FC236}">
                <a16:creationId xmlns:a16="http://schemas.microsoft.com/office/drawing/2014/main" id="{9B22F4B0-6673-596D-0A35-7CA6FB0665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0A85C6E3-D5C9-48F6-B76B-35A2562595C3}"/>
              </a:ext>
            </a:extLst>
          </p:cNvPr>
          <p:cNvSpPr>
            <a:spLocks noGrp="1"/>
          </p:cNvSpPr>
          <p:nvPr>
            <p:ph type="sldNum" sz="quarter" idx="12"/>
          </p:nvPr>
        </p:nvSpPr>
        <p:spPr/>
        <p:txBody>
          <a:bodyPr/>
          <a:lstStyle>
            <a:lvl1pPr>
              <a:defRPr/>
            </a:lvl1pPr>
          </a:lstStyle>
          <a:p>
            <a:pPr>
              <a:defRPr/>
            </a:pPr>
            <a:fld id="{33BE1FF7-92EC-CC46-8348-F4D30A1346B3}" type="slidenum">
              <a:rPr lang="en-US" altLang="en-US"/>
              <a:pPr>
                <a:defRPr/>
              </a:pPr>
              <a:t>‹#›</a:t>
            </a:fld>
            <a:endParaRPr lang="en-US" altLang="en-US"/>
          </a:p>
        </p:txBody>
      </p:sp>
    </p:spTree>
    <p:extLst>
      <p:ext uri="{BB962C8B-B14F-4D97-AF65-F5344CB8AC3E}">
        <p14:creationId xmlns:p14="http://schemas.microsoft.com/office/powerpoint/2010/main" val="487241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9F2C2B-CAC5-832F-A4C1-9457A67E4AD4}"/>
              </a:ext>
            </a:extLst>
          </p:cNvPr>
          <p:cNvSpPr>
            <a:spLocks noChangeArrowheads="1"/>
          </p:cNvSpPr>
          <p:nvPr userDrawn="1"/>
        </p:nvSpPr>
        <p:spPr bwMode="auto">
          <a:xfrm>
            <a:off x="-228600" y="0"/>
            <a:ext cx="9601200" cy="6934200"/>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pic>
        <p:nvPicPr>
          <p:cNvPr id="3" name="Picture 10" descr="SpringTulips-3.jpg">
            <a:extLst>
              <a:ext uri="{FF2B5EF4-FFF2-40B4-BE49-F238E27FC236}">
                <a16:creationId xmlns:a16="http://schemas.microsoft.com/office/drawing/2014/main" id="{2EF75770-F852-13E8-6351-5BCF969242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0"/>
            <a:ext cx="10174288"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a:extLst>
              <a:ext uri="{FF2B5EF4-FFF2-40B4-BE49-F238E27FC236}">
                <a16:creationId xmlns:a16="http://schemas.microsoft.com/office/drawing/2014/main" id="{0A62C120-AFE6-97ED-EF04-F70677112E7A}"/>
              </a:ext>
            </a:extLst>
          </p:cNvPr>
          <p:cNvSpPr>
            <a:spLocks noGrp="1"/>
          </p:cNvSpPr>
          <p:nvPr>
            <p:ph type="dt" sz="half" idx="10"/>
          </p:nvPr>
        </p:nvSpPr>
        <p:spPr/>
        <p:txBody>
          <a:bodyPr/>
          <a:lstStyle>
            <a:lvl1pPr>
              <a:defRPr/>
            </a:lvl1pPr>
          </a:lstStyle>
          <a:p>
            <a:pPr>
              <a:defRPr/>
            </a:pPr>
            <a:fld id="{CC1E734E-14EE-6549-A70B-C9D0E724D6EC}" type="datetimeFigureOut">
              <a:rPr lang="en-US" altLang="en-US"/>
              <a:pPr>
                <a:defRPr/>
              </a:pPr>
              <a:t>2/5/2024</a:t>
            </a:fld>
            <a:endParaRPr lang="en-US" altLang="en-US"/>
          </a:p>
        </p:txBody>
      </p:sp>
      <p:sp>
        <p:nvSpPr>
          <p:cNvPr id="5" name="Footer Placeholder 2">
            <a:extLst>
              <a:ext uri="{FF2B5EF4-FFF2-40B4-BE49-F238E27FC236}">
                <a16:creationId xmlns:a16="http://schemas.microsoft.com/office/drawing/2014/main" id="{FEBAADD1-3CE5-6ABF-A544-0CAB0346E7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3E3184E0-C621-3504-8E2A-60871A2AE197}"/>
              </a:ext>
            </a:extLst>
          </p:cNvPr>
          <p:cNvSpPr>
            <a:spLocks noGrp="1"/>
          </p:cNvSpPr>
          <p:nvPr>
            <p:ph type="sldNum" sz="quarter" idx="12"/>
          </p:nvPr>
        </p:nvSpPr>
        <p:spPr/>
        <p:txBody>
          <a:bodyPr/>
          <a:lstStyle>
            <a:lvl1pPr>
              <a:defRPr/>
            </a:lvl1pPr>
          </a:lstStyle>
          <a:p>
            <a:pPr>
              <a:defRPr/>
            </a:pPr>
            <a:fld id="{90625249-A74A-394C-BE78-1F57A1EC5AD4}" type="slidenum">
              <a:rPr lang="en-US" altLang="en-US"/>
              <a:pPr>
                <a:defRPr/>
              </a:pPr>
              <a:t>‹#›</a:t>
            </a:fld>
            <a:endParaRPr lang="en-US" altLang="en-US"/>
          </a:p>
        </p:txBody>
      </p:sp>
    </p:spTree>
    <p:extLst>
      <p:ext uri="{BB962C8B-B14F-4D97-AF65-F5344CB8AC3E}">
        <p14:creationId xmlns:p14="http://schemas.microsoft.com/office/powerpoint/2010/main" val="343079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27A05BDA-B363-1E52-6371-86A068F34882}"/>
              </a:ext>
            </a:extLst>
          </p:cNvPr>
          <p:cNvSpPr>
            <a:spLocks noGrp="1"/>
          </p:cNvSpPr>
          <p:nvPr>
            <p:ph type="dt" sz="half" idx="10"/>
          </p:nvPr>
        </p:nvSpPr>
        <p:spPr/>
        <p:txBody>
          <a:bodyPr/>
          <a:lstStyle>
            <a:lvl1pPr>
              <a:defRPr/>
            </a:lvl1pPr>
          </a:lstStyle>
          <a:p>
            <a:pPr>
              <a:defRPr/>
            </a:pPr>
            <a:fld id="{20E68845-82EA-2947-ADFD-D063D4821F1A}" type="datetimeFigureOut">
              <a:rPr lang="en-US" altLang="en-US"/>
              <a:pPr>
                <a:defRPr/>
              </a:pPr>
              <a:t>2/5/2024</a:t>
            </a:fld>
            <a:endParaRPr lang="en-US" altLang="en-US"/>
          </a:p>
        </p:txBody>
      </p:sp>
      <p:sp>
        <p:nvSpPr>
          <p:cNvPr id="5" name="Footer Placeholder 4">
            <a:extLst>
              <a:ext uri="{FF2B5EF4-FFF2-40B4-BE49-F238E27FC236}">
                <a16:creationId xmlns:a16="http://schemas.microsoft.com/office/drawing/2014/main" id="{F447FE7D-F098-20A6-7B6D-2550DE619CD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EB253A3-98B3-823B-EAA2-0AA0186FCCFA}"/>
              </a:ext>
            </a:extLst>
          </p:cNvPr>
          <p:cNvSpPr>
            <a:spLocks noGrp="1"/>
          </p:cNvSpPr>
          <p:nvPr>
            <p:ph type="sldNum" sz="quarter" idx="12"/>
          </p:nvPr>
        </p:nvSpPr>
        <p:spPr/>
        <p:txBody>
          <a:bodyPr/>
          <a:lstStyle>
            <a:lvl1pPr>
              <a:defRPr/>
            </a:lvl1pPr>
          </a:lstStyle>
          <a:p>
            <a:pPr>
              <a:defRPr/>
            </a:pPr>
            <a:fld id="{E6597458-4864-D440-A59C-8DFA15F80217}" type="slidenum">
              <a:rPr lang="en-US" altLang="en-US"/>
              <a:pPr>
                <a:defRPr/>
              </a:pPr>
              <a:t>‹#›</a:t>
            </a:fld>
            <a:endParaRPr lang="en-US" altLang="en-US"/>
          </a:p>
        </p:txBody>
      </p:sp>
    </p:spTree>
    <p:extLst>
      <p:ext uri="{BB962C8B-B14F-4D97-AF65-F5344CB8AC3E}">
        <p14:creationId xmlns:p14="http://schemas.microsoft.com/office/powerpoint/2010/main" val="57550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99B7F58-128D-8165-E918-54DEAF8689B9}"/>
              </a:ext>
            </a:extLst>
          </p:cNvPr>
          <p:cNvSpPr>
            <a:spLocks noGrp="1"/>
          </p:cNvSpPr>
          <p:nvPr>
            <p:ph type="dt" sz="half" idx="10"/>
          </p:nvPr>
        </p:nvSpPr>
        <p:spPr/>
        <p:txBody>
          <a:bodyPr/>
          <a:lstStyle>
            <a:lvl1pPr>
              <a:defRPr/>
            </a:lvl1pPr>
          </a:lstStyle>
          <a:p>
            <a:pPr>
              <a:defRPr/>
            </a:pPr>
            <a:fld id="{1BB9846C-656C-2241-88B8-A19E6C50A66F}" type="datetimeFigureOut">
              <a:rPr lang="en-US" altLang="en-US"/>
              <a:pPr>
                <a:defRPr/>
              </a:pPr>
              <a:t>2/5/2024</a:t>
            </a:fld>
            <a:endParaRPr lang="en-US" altLang="en-US"/>
          </a:p>
        </p:txBody>
      </p:sp>
      <p:sp>
        <p:nvSpPr>
          <p:cNvPr id="5" name="Footer Placeholder 4">
            <a:extLst>
              <a:ext uri="{FF2B5EF4-FFF2-40B4-BE49-F238E27FC236}">
                <a16:creationId xmlns:a16="http://schemas.microsoft.com/office/drawing/2014/main" id="{03DAC0C7-FED2-587F-0ADA-8AF3B0ED04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F275D01-1B68-30E9-2D87-5091DCF22EE5}"/>
              </a:ext>
            </a:extLst>
          </p:cNvPr>
          <p:cNvSpPr>
            <a:spLocks noGrp="1"/>
          </p:cNvSpPr>
          <p:nvPr>
            <p:ph type="sldNum" sz="quarter" idx="12"/>
          </p:nvPr>
        </p:nvSpPr>
        <p:spPr/>
        <p:txBody>
          <a:bodyPr/>
          <a:lstStyle>
            <a:lvl1pPr>
              <a:defRPr/>
            </a:lvl1pPr>
          </a:lstStyle>
          <a:p>
            <a:pPr>
              <a:defRPr/>
            </a:pPr>
            <a:fld id="{766012F3-5CD6-0F48-A526-D74CB3FA1358}" type="slidenum">
              <a:rPr lang="en-US" altLang="en-US"/>
              <a:pPr>
                <a:defRPr/>
              </a:pPr>
              <a:t>‹#›</a:t>
            </a:fld>
            <a:endParaRPr lang="en-US" altLang="en-US"/>
          </a:p>
        </p:txBody>
      </p:sp>
    </p:spTree>
    <p:extLst>
      <p:ext uri="{BB962C8B-B14F-4D97-AF65-F5344CB8AC3E}">
        <p14:creationId xmlns:p14="http://schemas.microsoft.com/office/powerpoint/2010/main" val="242065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D3E4B-D1BE-393F-A55B-1BF65466FA7A}"/>
              </a:ext>
            </a:extLst>
          </p:cNvPr>
          <p:cNvSpPr>
            <a:spLocks noGrp="1"/>
          </p:cNvSpPr>
          <p:nvPr>
            <p:ph type="dt" sz="half" idx="10"/>
          </p:nvPr>
        </p:nvSpPr>
        <p:spPr/>
        <p:txBody>
          <a:bodyPr/>
          <a:lstStyle>
            <a:lvl1pPr>
              <a:defRPr/>
            </a:lvl1pPr>
          </a:lstStyle>
          <a:p>
            <a:pPr>
              <a:defRPr/>
            </a:pPr>
            <a:fld id="{5C2E7538-DEDD-4F49-A480-1813790116BF}" type="datetimeFigureOut">
              <a:rPr lang="en-US" altLang="en-US"/>
              <a:pPr>
                <a:defRPr/>
              </a:pPr>
              <a:t>2/5/2024</a:t>
            </a:fld>
            <a:endParaRPr lang="en-US" altLang="en-US"/>
          </a:p>
        </p:txBody>
      </p:sp>
      <p:sp>
        <p:nvSpPr>
          <p:cNvPr id="5" name="Footer Placeholder 4">
            <a:extLst>
              <a:ext uri="{FF2B5EF4-FFF2-40B4-BE49-F238E27FC236}">
                <a16:creationId xmlns:a16="http://schemas.microsoft.com/office/drawing/2014/main" id="{7C737A06-054E-9AC8-812E-A590DB41783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C98674-9547-A2A7-0FE5-EF2813EB979B}"/>
              </a:ext>
            </a:extLst>
          </p:cNvPr>
          <p:cNvSpPr>
            <a:spLocks noGrp="1"/>
          </p:cNvSpPr>
          <p:nvPr>
            <p:ph type="sldNum" sz="quarter" idx="12"/>
          </p:nvPr>
        </p:nvSpPr>
        <p:spPr/>
        <p:txBody>
          <a:bodyPr/>
          <a:lstStyle>
            <a:lvl1pPr>
              <a:defRPr/>
            </a:lvl1pPr>
          </a:lstStyle>
          <a:p>
            <a:pPr>
              <a:defRPr/>
            </a:pPr>
            <a:fld id="{2380F32F-E533-4945-A357-7B0DBBEFFCD8}" type="slidenum">
              <a:rPr lang="en-US" altLang="en-US"/>
              <a:pPr>
                <a:defRPr/>
              </a:pPr>
              <a:t>‹#›</a:t>
            </a:fld>
            <a:endParaRPr lang="en-US" altLang="en-US"/>
          </a:p>
        </p:txBody>
      </p:sp>
    </p:spTree>
    <p:extLst>
      <p:ext uri="{BB962C8B-B14F-4D97-AF65-F5344CB8AC3E}">
        <p14:creationId xmlns:p14="http://schemas.microsoft.com/office/powerpoint/2010/main" val="813050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45B5FAE3-502D-3B08-3A1E-97E7A698B247}"/>
              </a:ext>
            </a:extLst>
          </p:cNvPr>
          <p:cNvSpPr>
            <a:spLocks noGrp="1"/>
          </p:cNvSpPr>
          <p:nvPr>
            <p:ph type="dt" sz="half" idx="10"/>
          </p:nvPr>
        </p:nvSpPr>
        <p:spPr/>
        <p:txBody>
          <a:bodyPr/>
          <a:lstStyle>
            <a:lvl1pPr>
              <a:defRPr/>
            </a:lvl1pPr>
          </a:lstStyle>
          <a:p>
            <a:pPr>
              <a:defRPr/>
            </a:pPr>
            <a:fld id="{8B178C2D-BCAF-1346-A450-FACAABA2ACB7}" type="datetimeFigureOut">
              <a:rPr lang="en-US" altLang="en-US"/>
              <a:pPr>
                <a:defRPr/>
              </a:pPr>
              <a:t>2/5/2024</a:t>
            </a:fld>
            <a:endParaRPr lang="en-US" altLang="en-US"/>
          </a:p>
        </p:txBody>
      </p:sp>
      <p:sp>
        <p:nvSpPr>
          <p:cNvPr id="6" name="Footer Placeholder 4">
            <a:extLst>
              <a:ext uri="{FF2B5EF4-FFF2-40B4-BE49-F238E27FC236}">
                <a16:creationId xmlns:a16="http://schemas.microsoft.com/office/drawing/2014/main" id="{069A7DCF-5C17-340A-6B14-3C09F5E931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1048CFC-D2F0-2DA7-FED5-585D205C7F1E}"/>
              </a:ext>
            </a:extLst>
          </p:cNvPr>
          <p:cNvSpPr>
            <a:spLocks noGrp="1"/>
          </p:cNvSpPr>
          <p:nvPr>
            <p:ph type="sldNum" sz="quarter" idx="12"/>
          </p:nvPr>
        </p:nvSpPr>
        <p:spPr/>
        <p:txBody>
          <a:bodyPr/>
          <a:lstStyle>
            <a:lvl1pPr>
              <a:defRPr/>
            </a:lvl1pPr>
          </a:lstStyle>
          <a:p>
            <a:pPr>
              <a:defRPr/>
            </a:pPr>
            <a:fld id="{00E72FA6-602A-3348-AF7C-0F2227A36BC3}" type="slidenum">
              <a:rPr lang="en-US" altLang="en-US"/>
              <a:pPr>
                <a:defRPr/>
              </a:pPr>
              <a:t>‹#›</a:t>
            </a:fld>
            <a:endParaRPr lang="en-US" altLang="en-US"/>
          </a:p>
        </p:txBody>
      </p:sp>
    </p:spTree>
    <p:extLst>
      <p:ext uri="{BB962C8B-B14F-4D97-AF65-F5344CB8AC3E}">
        <p14:creationId xmlns:p14="http://schemas.microsoft.com/office/powerpoint/2010/main" val="1507563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097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8097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27B48FB-42FD-F017-C816-C6BE0BAE8A26}"/>
              </a:ext>
            </a:extLst>
          </p:cNvPr>
          <p:cNvSpPr>
            <a:spLocks noGrp="1"/>
          </p:cNvSpPr>
          <p:nvPr>
            <p:ph type="dt" sz="half" idx="10"/>
          </p:nvPr>
        </p:nvSpPr>
        <p:spPr/>
        <p:txBody>
          <a:bodyPr/>
          <a:lstStyle>
            <a:lvl1pPr>
              <a:defRPr/>
            </a:lvl1pPr>
          </a:lstStyle>
          <a:p>
            <a:pPr>
              <a:defRPr/>
            </a:pPr>
            <a:fld id="{F9F131EC-81C4-2146-BA25-077168C4207C}" type="datetimeFigureOut">
              <a:rPr lang="en-US" altLang="en-US"/>
              <a:pPr>
                <a:defRPr/>
              </a:pPr>
              <a:t>2/5/2024</a:t>
            </a:fld>
            <a:endParaRPr lang="en-US" altLang="en-US"/>
          </a:p>
        </p:txBody>
      </p:sp>
      <p:sp>
        <p:nvSpPr>
          <p:cNvPr id="8" name="Footer Placeholder 4">
            <a:extLst>
              <a:ext uri="{FF2B5EF4-FFF2-40B4-BE49-F238E27FC236}">
                <a16:creationId xmlns:a16="http://schemas.microsoft.com/office/drawing/2014/main" id="{C44D462C-7B92-8CC4-69D8-0B12E6EB099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5716FAD-C288-90C8-2726-131B33D4A413}"/>
              </a:ext>
            </a:extLst>
          </p:cNvPr>
          <p:cNvSpPr>
            <a:spLocks noGrp="1"/>
          </p:cNvSpPr>
          <p:nvPr>
            <p:ph type="sldNum" sz="quarter" idx="12"/>
          </p:nvPr>
        </p:nvSpPr>
        <p:spPr/>
        <p:txBody>
          <a:bodyPr/>
          <a:lstStyle>
            <a:lvl1pPr>
              <a:defRPr/>
            </a:lvl1pPr>
          </a:lstStyle>
          <a:p>
            <a:pPr>
              <a:defRPr/>
            </a:pPr>
            <a:fld id="{AEB029C7-D381-3E41-BB50-247E776B4F27}" type="slidenum">
              <a:rPr lang="en-US" altLang="en-US"/>
              <a:pPr>
                <a:defRPr/>
              </a:pPr>
              <a:t>‹#›</a:t>
            </a:fld>
            <a:endParaRPr lang="en-US" altLang="en-US"/>
          </a:p>
        </p:txBody>
      </p:sp>
    </p:spTree>
    <p:extLst>
      <p:ext uri="{BB962C8B-B14F-4D97-AF65-F5344CB8AC3E}">
        <p14:creationId xmlns:p14="http://schemas.microsoft.com/office/powerpoint/2010/main" val="238001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BCBEDD6-A6B3-3725-4C85-D4AE17738DD2}"/>
              </a:ext>
            </a:extLst>
          </p:cNvPr>
          <p:cNvSpPr>
            <a:spLocks noGrp="1"/>
          </p:cNvSpPr>
          <p:nvPr>
            <p:ph type="dt" sz="half" idx="10"/>
          </p:nvPr>
        </p:nvSpPr>
        <p:spPr/>
        <p:txBody>
          <a:bodyPr/>
          <a:lstStyle>
            <a:lvl1pPr>
              <a:defRPr/>
            </a:lvl1pPr>
          </a:lstStyle>
          <a:p>
            <a:pPr>
              <a:defRPr/>
            </a:pPr>
            <a:fld id="{EDB53181-C00F-4441-98DB-9D76EC93ED00}" type="datetimeFigureOut">
              <a:rPr lang="en-US" altLang="en-US"/>
              <a:pPr>
                <a:defRPr/>
              </a:pPr>
              <a:t>2/5/2024</a:t>
            </a:fld>
            <a:endParaRPr lang="en-US" altLang="en-US"/>
          </a:p>
        </p:txBody>
      </p:sp>
      <p:sp>
        <p:nvSpPr>
          <p:cNvPr id="4" name="Footer Placeholder 4">
            <a:extLst>
              <a:ext uri="{FF2B5EF4-FFF2-40B4-BE49-F238E27FC236}">
                <a16:creationId xmlns:a16="http://schemas.microsoft.com/office/drawing/2014/main" id="{92C7D210-95BB-8547-C14D-7AF126880D4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292294F-A0C2-6D08-C19A-49079A17CDBD}"/>
              </a:ext>
            </a:extLst>
          </p:cNvPr>
          <p:cNvSpPr>
            <a:spLocks noGrp="1"/>
          </p:cNvSpPr>
          <p:nvPr>
            <p:ph type="sldNum" sz="quarter" idx="12"/>
          </p:nvPr>
        </p:nvSpPr>
        <p:spPr/>
        <p:txBody>
          <a:bodyPr/>
          <a:lstStyle>
            <a:lvl1pPr>
              <a:defRPr/>
            </a:lvl1pPr>
          </a:lstStyle>
          <a:p>
            <a:pPr>
              <a:defRPr/>
            </a:pPr>
            <a:fld id="{FB2CAEA6-B140-FF45-A9C4-3FB538AEC991}" type="slidenum">
              <a:rPr lang="en-US" altLang="en-US"/>
              <a:pPr>
                <a:defRPr/>
              </a:pPr>
              <a:t>‹#›</a:t>
            </a:fld>
            <a:endParaRPr lang="en-US" altLang="en-US"/>
          </a:p>
        </p:txBody>
      </p:sp>
    </p:spTree>
    <p:extLst>
      <p:ext uri="{BB962C8B-B14F-4D97-AF65-F5344CB8AC3E}">
        <p14:creationId xmlns:p14="http://schemas.microsoft.com/office/powerpoint/2010/main" val="88678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7E7A926-7602-86D8-7D48-2D82A59B44FC}"/>
              </a:ext>
            </a:extLst>
          </p:cNvPr>
          <p:cNvSpPr>
            <a:spLocks noGrp="1"/>
          </p:cNvSpPr>
          <p:nvPr>
            <p:ph type="dt" sz="half" idx="10"/>
          </p:nvPr>
        </p:nvSpPr>
        <p:spPr/>
        <p:txBody>
          <a:bodyPr/>
          <a:lstStyle>
            <a:lvl1pPr>
              <a:defRPr/>
            </a:lvl1pPr>
          </a:lstStyle>
          <a:p>
            <a:pPr>
              <a:defRPr/>
            </a:pPr>
            <a:fld id="{1D694A0D-A340-A74A-B05E-E9443432D61C}" type="datetimeFigureOut">
              <a:rPr lang="en-US" altLang="en-US"/>
              <a:pPr>
                <a:defRPr/>
              </a:pPr>
              <a:t>2/5/2024</a:t>
            </a:fld>
            <a:endParaRPr lang="en-US" altLang="en-US"/>
          </a:p>
        </p:txBody>
      </p:sp>
      <p:sp>
        <p:nvSpPr>
          <p:cNvPr id="3" name="Footer Placeholder 4">
            <a:extLst>
              <a:ext uri="{FF2B5EF4-FFF2-40B4-BE49-F238E27FC236}">
                <a16:creationId xmlns:a16="http://schemas.microsoft.com/office/drawing/2014/main" id="{E92F21F8-4DC9-067A-D1C8-418EC17832E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6E6A5EC-A1C9-ECEA-19C3-7AE5152C3A37}"/>
              </a:ext>
            </a:extLst>
          </p:cNvPr>
          <p:cNvSpPr>
            <a:spLocks noGrp="1"/>
          </p:cNvSpPr>
          <p:nvPr>
            <p:ph type="sldNum" sz="quarter" idx="12"/>
          </p:nvPr>
        </p:nvSpPr>
        <p:spPr/>
        <p:txBody>
          <a:bodyPr/>
          <a:lstStyle>
            <a:lvl1pPr>
              <a:defRPr/>
            </a:lvl1pPr>
          </a:lstStyle>
          <a:p>
            <a:pPr>
              <a:defRPr/>
            </a:pPr>
            <a:fld id="{85064067-D494-C04B-8163-92F2E56775B7}" type="slidenum">
              <a:rPr lang="en-US" altLang="en-US"/>
              <a:pPr>
                <a:defRPr/>
              </a:pPr>
              <a:t>‹#›</a:t>
            </a:fld>
            <a:endParaRPr lang="en-US" altLang="en-US"/>
          </a:p>
        </p:txBody>
      </p:sp>
    </p:spTree>
    <p:extLst>
      <p:ext uri="{BB962C8B-B14F-4D97-AF65-F5344CB8AC3E}">
        <p14:creationId xmlns:p14="http://schemas.microsoft.com/office/powerpoint/2010/main" val="233037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B0C39FF-42BA-B274-6EA8-B7EA7F80F04C}"/>
              </a:ext>
            </a:extLst>
          </p:cNvPr>
          <p:cNvSpPr>
            <a:spLocks noGrp="1"/>
          </p:cNvSpPr>
          <p:nvPr>
            <p:ph type="dt" sz="half" idx="10"/>
          </p:nvPr>
        </p:nvSpPr>
        <p:spPr/>
        <p:txBody>
          <a:bodyPr/>
          <a:lstStyle>
            <a:lvl1pPr>
              <a:defRPr/>
            </a:lvl1pPr>
          </a:lstStyle>
          <a:p>
            <a:pPr>
              <a:defRPr/>
            </a:pPr>
            <a:fld id="{635C49EB-0A8A-4E44-821F-9D0CE45E8433}" type="datetimeFigureOut">
              <a:rPr lang="en-US" altLang="en-US"/>
              <a:pPr>
                <a:defRPr/>
              </a:pPr>
              <a:t>2/5/2024</a:t>
            </a:fld>
            <a:endParaRPr lang="en-US" altLang="en-US"/>
          </a:p>
        </p:txBody>
      </p:sp>
      <p:sp>
        <p:nvSpPr>
          <p:cNvPr id="6" name="Footer Placeholder 4">
            <a:extLst>
              <a:ext uri="{FF2B5EF4-FFF2-40B4-BE49-F238E27FC236}">
                <a16:creationId xmlns:a16="http://schemas.microsoft.com/office/drawing/2014/main" id="{66B6E6DE-34D2-5027-2197-A92F777ABE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624FE0A-CCAB-A967-CDC5-FA7268FB337D}"/>
              </a:ext>
            </a:extLst>
          </p:cNvPr>
          <p:cNvSpPr>
            <a:spLocks noGrp="1"/>
          </p:cNvSpPr>
          <p:nvPr>
            <p:ph type="sldNum" sz="quarter" idx="12"/>
          </p:nvPr>
        </p:nvSpPr>
        <p:spPr/>
        <p:txBody>
          <a:bodyPr/>
          <a:lstStyle>
            <a:lvl1pPr>
              <a:defRPr/>
            </a:lvl1pPr>
          </a:lstStyle>
          <a:p>
            <a:pPr>
              <a:defRPr/>
            </a:pPr>
            <a:fld id="{96F83EFA-898F-B940-81B0-2F545D60DB37}" type="slidenum">
              <a:rPr lang="en-US" altLang="en-US"/>
              <a:pPr>
                <a:defRPr/>
              </a:pPr>
              <a:t>‹#›</a:t>
            </a:fld>
            <a:endParaRPr lang="en-US" altLang="en-US"/>
          </a:p>
        </p:txBody>
      </p:sp>
    </p:spTree>
    <p:extLst>
      <p:ext uri="{BB962C8B-B14F-4D97-AF65-F5344CB8AC3E}">
        <p14:creationId xmlns:p14="http://schemas.microsoft.com/office/powerpoint/2010/main" val="402307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29B49C37-F055-C0C6-EB3C-DA40084B15E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2C83648-3163-BF02-0672-289E4A38EBD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47CC7B0B-99B7-4D41-B758-59C7FBE04977}" type="datetimeFigureOut">
              <a:rPr lang="en-US" altLang="en-US"/>
              <a:pPr>
                <a:defRPr/>
              </a:pPr>
              <a:t>2/5/2024</a:t>
            </a:fld>
            <a:endParaRPr lang="en-US" altLang="en-US"/>
          </a:p>
        </p:txBody>
      </p:sp>
      <p:sp>
        <p:nvSpPr>
          <p:cNvPr id="5" name="Footer Placeholder 4">
            <a:extLst>
              <a:ext uri="{FF2B5EF4-FFF2-40B4-BE49-F238E27FC236}">
                <a16:creationId xmlns:a16="http://schemas.microsoft.com/office/drawing/2014/main" id="{9EAC4748-D0A4-1EE8-E4E6-BDC89A999CA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BBA96A01-2AFD-1CB7-45DC-989F70349A9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1F002B9-ED72-AE41-AF0D-5BA617A5759C}" type="slidenum">
              <a:rPr lang="en-US" altLang="en-US"/>
              <a:pPr>
                <a:defRPr/>
              </a:pPr>
              <a:t>‹#›</a:t>
            </a:fld>
            <a:endParaRPr lang="en-US" altLang="en-US"/>
          </a:p>
        </p:txBody>
      </p:sp>
      <p:sp>
        <p:nvSpPr>
          <p:cNvPr id="7" name="Rectangle 6">
            <a:extLst>
              <a:ext uri="{FF2B5EF4-FFF2-40B4-BE49-F238E27FC236}">
                <a16:creationId xmlns:a16="http://schemas.microsoft.com/office/drawing/2014/main" id="{DF813A60-2FC4-495B-ACF4-8AD4A646A1F6}"/>
              </a:ext>
            </a:extLst>
          </p:cNvPr>
          <p:cNvSpPr/>
          <p:nvPr/>
        </p:nvSpPr>
        <p:spPr>
          <a:xfrm>
            <a:off x="-228600" y="304800"/>
            <a:ext cx="9601200" cy="1219200"/>
          </a:xfrm>
          <a:prstGeom prst="rect">
            <a:avLst/>
          </a:prstGeom>
          <a:solidFill>
            <a:srgbClr val="4609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31" name="Title Placeholder 1">
            <a:extLst>
              <a:ext uri="{FF2B5EF4-FFF2-40B4-BE49-F238E27FC236}">
                <a16:creationId xmlns:a16="http://schemas.microsoft.com/office/drawing/2014/main" id="{D2C9CCF8-43B1-E158-D9CF-5E4A308FECC7}"/>
              </a:ext>
            </a:extLst>
          </p:cNvPr>
          <p:cNvSpPr>
            <a:spLocks noGrp="1"/>
          </p:cNvSpPr>
          <p:nvPr>
            <p:ph type="title"/>
          </p:nvPr>
        </p:nvSpPr>
        <p:spPr bwMode="auto">
          <a:xfrm>
            <a:off x="2286000" y="274638"/>
            <a:ext cx="6400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2" name="Picture 8">
            <a:extLst>
              <a:ext uri="{FF2B5EF4-FFF2-40B4-BE49-F238E27FC236}">
                <a16:creationId xmlns:a16="http://schemas.microsoft.com/office/drawing/2014/main" id="{3B92E66A-302B-0039-F566-8508CF2ECAD2}"/>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533400" y="685800"/>
            <a:ext cx="1143000"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7" r:id="rId11"/>
    <p:sldLayoutId id="2147483938" r:id="rId12"/>
    <p:sldLayoutId id="2147483939" r:id="rId13"/>
    <p:sldLayoutId id="2147483940" r:id="rId14"/>
    <p:sldLayoutId id="2147483941" r:id="rId15"/>
    <p:sldLayoutId id="2147483942" r:id="rId16"/>
  </p:sldLayoutIdLst>
  <p:txStyles>
    <p:titleStyle>
      <a:lvl1pPr algn="r" rtl="0" eaLnBrk="0" fontAlgn="base" hangingPunct="0">
        <a:spcBef>
          <a:spcPct val="0"/>
        </a:spcBef>
        <a:spcAft>
          <a:spcPct val="0"/>
        </a:spcAft>
        <a:defRPr sz="3200" b="1" kern="1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algn="r" rtl="0" eaLnBrk="0" fontAlgn="base" hangingPunct="0">
        <a:spcBef>
          <a:spcPct val="0"/>
        </a:spcBef>
        <a:spcAft>
          <a:spcPct val="0"/>
        </a:spcAft>
        <a:defRPr sz="3200" b="1">
          <a:solidFill>
            <a:schemeClr val="bg1"/>
          </a:solidFill>
          <a:latin typeface="Arial" panose="020B0604020202020204" pitchFamily="34" charset="0"/>
          <a:ea typeface="ＭＳ Ｐゴシック" panose="020B0600070205080204" pitchFamily="34" charset="-128"/>
          <a:cs typeface="Arial" panose="020B0604020202020204" pitchFamily="34" charset="0"/>
        </a:defRPr>
      </a:lvl2pPr>
      <a:lvl3pPr algn="r" rtl="0" eaLnBrk="0" fontAlgn="base" hangingPunct="0">
        <a:spcBef>
          <a:spcPct val="0"/>
        </a:spcBef>
        <a:spcAft>
          <a:spcPct val="0"/>
        </a:spcAft>
        <a:defRPr sz="3200" b="1">
          <a:solidFill>
            <a:schemeClr val="bg1"/>
          </a:solidFill>
          <a:latin typeface="Arial" panose="020B0604020202020204" pitchFamily="34" charset="0"/>
          <a:ea typeface="ＭＳ Ｐゴシック" panose="020B0600070205080204" pitchFamily="34" charset="-128"/>
          <a:cs typeface="Arial" panose="020B0604020202020204" pitchFamily="34" charset="0"/>
        </a:defRPr>
      </a:lvl3pPr>
      <a:lvl4pPr algn="r" rtl="0" eaLnBrk="0" fontAlgn="base" hangingPunct="0">
        <a:spcBef>
          <a:spcPct val="0"/>
        </a:spcBef>
        <a:spcAft>
          <a:spcPct val="0"/>
        </a:spcAft>
        <a:defRPr sz="3200" b="1">
          <a:solidFill>
            <a:schemeClr val="bg1"/>
          </a:solidFill>
          <a:latin typeface="Arial" panose="020B0604020202020204" pitchFamily="34" charset="0"/>
          <a:ea typeface="ＭＳ Ｐゴシック" panose="020B0600070205080204" pitchFamily="34" charset="-128"/>
          <a:cs typeface="Arial" panose="020B0604020202020204" pitchFamily="34" charset="0"/>
        </a:defRPr>
      </a:lvl4pPr>
      <a:lvl5pPr algn="r" rtl="0" eaLnBrk="0" fontAlgn="base" hangingPunct="0">
        <a:spcBef>
          <a:spcPct val="0"/>
        </a:spcBef>
        <a:spcAft>
          <a:spcPct val="0"/>
        </a:spcAft>
        <a:defRPr sz="3200" b="1">
          <a:solidFill>
            <a:schemeClr val="bg1"/>
          </a:solidFill>
          <a:latin typeface="Arial" panose="020B0604020202020204" pitchFamily="34" charset="0"/>
          <a:ea typeface="ＭＳ Ｐゴシック" panose="020B0600070205080204" pitchFamily="34" charset="-128"/>
          <a:cs typeface="Arial" panose="020B0604020202020204" pitchFamily="34" charset="0"/>
        </a:defRPr>
      </a:lvl5pPr>
      <a:lvl6pPr marL="457200" algn="r" rtl="0" fontAlgn="base">
        <a:spcBef>
          <a:spcPct val="0"/>
        </a:spcBef>
        <a:spcAft>
          <a:spcPct val="0"/>
        </a:spcAft>
        <a:defRPr sz="3200" b="1">
          <a:solidFill>
            <a:schemeClr val="bg1"/>
          </a:solidFill>
          <a:latin typeface="Arial" panose="020B0604020202020204" pitchFamily="34" charset="0"/>
          <a:ea typeface="ＭＳ Ｐゴシック" panose="020B0600070205080204" pitchFamily="34" charset="-128"/>
        </a:defRPr>
      </a:lvl6pPr>
      <a:lvl7pPr marL="914400" algn="r" rtl="0" fontAlgn="base">
        <a:spcBef>
          <a:spcPct val="0"/>
        </a:spcBef>
        <a:spcAft>
          <a:spcPct val="0"/>
        </a:spcAft>
        <a:defRPr sz="3200" b="1">
          <a:solidFill>
            <a:schemeClr val="bg1"/>
          </a:solidFill>
          <a:latin typeface="Arial" panose="020B0604020202020204" pitchFamily="34" charset="0"/>
          <a:ea typeface="ＭＳ Ｐゴシック" panose="020B0600070205080204" pitchFamily="34" charset="-128"/>
        </a:defRPr>
      </a:lvl7pPr>
      <a:lvl8pPr marL="1371600" algn="r" rtl="0" fontAlgn="base">
        <a:spcBef>
          <a:spcPct val="0"/>
        </a:spcBef>
        <a:spcAft>
          <a:spcPct val="0"/>
        </a:spcAft>
        <a:defRPr sz="3200" b="1">
          <a:solidFill>
            <a:schemeClr val="bg1"/>
          </a:solidFill>
          <a:latin typeface="Arial" panose="020B0604020202020204" pitchFamily="34" charset="0"/>
          <a:ea typeface="ＭＳ Ｐゴシック" panose="020B0600070205080204" pitchFamily="34" charset="-128"/>
        </a:defRPr>
      </a:lvl8pPr>
      <a:lvl9pPr marL="1828800" algn="r" rtl="0" fontAlgn="base">
        <a:spcBef>
          <a:spcPct val="0"/>
        </a:spcBef>
        <a:spcAft>
          <a:spcPct val="0"/>
        </a:spcAft>
        <a:defRPr sz="3200" b="1">
          <a:solidFill>
            <a:schemeClr val="bg1"/>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592C82"/>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mn-lt"/>
          <a:ea typeface="ＭＳ Ｐゴシック"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hyperlink" Target="https://finance.tcu.edu/jaggaer-resources/access-request.php"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mailto:jaggaer@tcu.edu" TargetMode="External"/><Relationship Id="rId2" Type="http://schemas.openxmlformats.org/officeDocument/2006/relationships/hyperlink" Target="https://finance.tcu.edu/jaggaer-resourc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finance.tcu.edu/jaggaer-resources/access-request.php"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D1FBCA-44AE-10F5-6E95-A2ACBDE01722}"/>
              </a:ext>
            </a:extLst>
          </p:cNvPr>
          <p:cNvSpPr/>
          <p:nvPr/>
        </p:nvSpPr>
        <p:spPr>
          <a:xfrm>
            <a:off x="1676400" y="1524000"/>
            <a:ext cx="6172200" cy="388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267" name="Picture 2" descr="TCU_268.png">
            <a:extLst>
              <a:ext uri="{FF2B5EF4-FFF2-40B4-BE49-F238E27FC236}">
                <a16:creationId xmlns:a16="http://schemas.microsoft.com/office/drawing/2014/main" id="{BF7864D6-8E1F-8C5D-DF05-856110BC55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7696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1">
            <a:extLst>
              <a:ext uri="{FF2B5EF4-FFF2-40B4-BE49-F238E27FC236}">
                <a16:creationId xmlns:a16="http://schemas.microsoft.com/office/drawing/2014/main" id="{A9A4E4F8-F4FF-515D-134C-368100C41D1B}"/>
              </a:ext>
            </a:extLst>
          </p:cNvPr>
          <p:cNvSpPr>
            <a:spLocks noGrp="1"/>
          </p:cNvSpPr>
          <p:nvPr>
            <p:ph type="title"/>
          </p:nvPr>
        </p:nvSpPr>
        <p:spPr>
          <a:xfrm>
            <a:off x="2743200" y="371475"/>
            <a:ext cx="6400800" cy="1143000"/>
          </a:xfrm>
        </p:spPr>
        <p:txBody>
          <a:bodyPr/>
          <a:lstStyle/>
          <a:p>
            <a:r>
              <a:rPr lang="en-US" altLang="en-US" sz="2400"/>
              <a:t>PROCUREMENT PUNCHOUT CATALOGS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itle 1">
            <a:extLst>
              <a:ext uri="{FF2B5EF4-FFF2-40B4-BE49-F238E27FC236}">
                <a16:creationId xmlns:a16="http://schemas.microsoft.com/office/drawing/2014/main" id="{6E46F6E9-2635-85A3-9EDA-0E764E7AE7B3}"/>
              </a:ext>
            </a:extLst>
          </p:cNvPr>
          <p:cNvSpPr>
            <a:spLocks noGrp="1"/>
          </p:cNvSpPr>
          <p:nvPr>
            <p:ph type="subTitle" idx="1"/>
          </p:nvPr>
        </p:nvSpPr>
        <p:spPr>
          <a:xfrm>
            <a:off x="342900" y="260350"/>
            <a:ext cx="8458200" cy="1644650"/>
          </a:xfrm>
        </p:spPr>
        <p:txBody>
          <a:bodyPr/>
          <a:lstStyle/>
          <a:p>
            <a:pPr>
              <a:defRPr/>
            </a:pPr>
            <a:r>
              <a:rPr lang="en-US" altLang="en-US" sz="2400" u="sng" dirty="0"/>
              <a:t>Step 2</a:t>
            </a:r>
          </a:p>
          <a:p>
            <a:pPr algn="l">
              <a:defRPr/>
            </a:pPr>
            <a:r>
              <a:rPr lang="en-US" altLang="en-US" sz="1600" dirty="0"/>
              <a:t>Confirm the following is showing in your account:</a:t>
            </a:r>
          </a:p>
          <a:p>
            <a:pPr marL="285750" indent="-285750" algn="l">
              <a:buFont typeface="Arial" panose="020B0604020202020204" pitchFamily="34" charset="0"/>
              <a:buChar char="•"/>
              <a:defRPr/>
            </a:pPr>
            <a:r>
              <a:rPr lang="en-US" altLang="en-US" sz="1600" dirty="0"/>
              <a:t>Business Prime logo in top left</a:t>
            </a:r>
          </a:p>
          <a:p>
            <a:pPr marL="285750" indent="-285750" algn="l">
              <a:buFont typeface="Arial" panose="020B0604020202020204" pitchFamily="34" charset="0"/>
              <a:buChar char="•"/>
              <a:defRPr/>
            </a:pPr>
            <a:r>
              <a:rPr lang="en-US" altLang="en-US" sz="1600" dirty="0"/>
              <a:t>Underneath search engine, it shows ‘Jaggaer Punchout Master’</a:t>
            </a:r>
          </a:p>
          <a:p>
            <a:pPr marL="285750" indent="-285750" algn="l">
              <a:buFont typeface="Arial" panose="020B0604020202020204" pitchFamily="34" charset="0"/>
              <a:buChar char="•"/>
              <a:defRPr/>
            </a:pPr>
            <a:r>
              <a:rPr lang="en-US" altLang="en-US" sz="1600" dirty="0"/>
              <a:t>Hello XX, Account for Texas Christian University in top right </a:t>
            </a:r>
          </a:p>
          <a:p>
            <a:pPr marL="285750" indent="-285750" algn="l">
              <a:buFont typeface="Arial" panose="020B0604020202020204" pitchFamily="34" charset="0"/>
              <a:buChar char="•"/>
              <a:defRPr/>
            </a:pPr>
            <a:endParaRPr lang="en-US" altLang="en-US" sz="1600" dirty="0"/>
          </a:p>
          <a:p>
            <a:pPr>
              <a:defRPr/>
            </a:pPr>
            <a:endParaRPr lang="en-US" altLang="en-US" dirty="0"/>
          </a:p>
        </p:txBody>
      </p:sp>
      <p:pic>
        <p:nvPicPr>
          <p:cNvPr id="20483" name="Picture 2">
            <a:extLst>
              <a:ext uri="{FF2B5EF4-FFF2-40B4-BE49-F238E27FC236}">
                <a16:creationId xmlns:a16="http://schemas.microsoft.com/office/drawing/2014/main" id="{4BE00240-2834-B405-1E35-15BAF4AA2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2205038"/>
            <a:ext cx="845820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a:extLst>
              <a:ext uri="{FF2B5EF4-FFF2-40B4-BE49-F238E27FC236}">
                <a16:creationId xmlns:a16="http://schemas.microsoft.com/office/drawing/2014/main" id="{7D6616DA-5375-AF00-5110-C5EC1B4C21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1">
            <a:extLst>
              <a:ext uri="{FF2B5EF4-FFF2-40B4-BE49-F238E27FC236}">
                <a16:creationId xmlns:a16="http://schemas.microsoft.com/office/drawing/2014/main" id="{9B5065D6-FDC1-CB6C-F649-366DD5D3C719}"/>
              </a:ext>
            </a:extLst>
          </p:cNvPr>
          <p:cNvSpPr>
            <a:spLocks noGrp="1"/>
          </p:cNvSpPr>
          <p:nvPr>
            <p:ph type="subTitle" idx="1"/>
          </p:nvPr>
        </p:nvSpPr>
        <p:spPr>
          <a:xfrm>
            <a:off x="0" y="260350"/>
            <a:ext cx="9144000" cy="1644650"/>
          </a:xfrm>
        </p:spPr>
        <p:txBody>
          <a:bodyPr/>
          <a:lstStyle/>
          <a:p>
            <a:pPr>
              <a:defRPr/>
            </a:pPr>
            <a:r>
              <a:rPr lang="en-US" altLang="en-US" sz="2400" u="sng" dirty="0"/>
              <a:t>Step 3</a:t>
            </a:r>
          </a:p>
          <a:p>
            <a:pPr algn="l">
              <a:defRPr/>
            </a:pPr>
            <a:r>
              <a:rPr lang="en-US" altLang="en-US" sz="1600" dirty="0"/>
              <a:t>Shop for items in search engine while applying filters on the left-side for example, “All Prime”, customer reviews, brand, etc.</a:t>
            </a:r>
          </a:p>
          <a:p>
            <a:pPr marL="285750" indent="-285750" algn="l">
              <a:buFont typeface="Arial" panose="020B0604020202020204" pitchFamily="34" charset="0"/>
              <a:buChar char="•"/>
              <a:defRPr/>
            </a:pPr>
            <a:endParaRPr lang="en-US" altLang="en-US" sz="1600" dirty="0"/>
          </a:p>
          <a:p>
            <a:pPr>
              <a:defRPr/>
            </a:pP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1">
            <a:extLst>
              <a:ext uri="{FF2B5EF4-FFF2-40B4-BE49-F238E27FC236}">
                <a16:creationId xmlns:a16="http://schemas.microsoft.com/office/drawing/2014/main" id="{018E792C-5D5F-EA97-2DC5-201B7C910D24}"/>
              </a:ext>
            </a:extLst>
          </p:cNvPr>
          <p:cNvSpPr>
            <a:spLocks noGrp="1"/>
          </p:cNvSpPr>
          <p:nvPr>
            <p:ph type="subTitle" idx="1"/>
          </p:nvPr>
        </p:nvSpPr>
        <p:spPr>
          <a:xfrm>
            <a:off x="152400" y="152400"/>
            <a:ext cx="8610600" cy="990600"/>
          </a:xfrm>
        </p:spPr>
        <p:txBody>
          <a:bodyPr/>
          <a:lstStyle/>
          <a:p>
            <a:r>
              <a:rPr lang="en-US" altLang="en-US" sz="2400" u="sng"/>
              <a:t>Step 4</a:t>
            </a:r>
          </a:p>
          <a:p>
            <a:pPr algn="l"/>
            <a:r>
              <a:rPr lang="en-US" altLang="en-US" sz="1800"/>
              <a:t>Note:  It will populate a generic shipping address and the only payment option is “Invoice”.</a:t>
            </a:r>
          </a:p>
        </p:txBody>
      </p:sp>
      <p:pic>
        <p:nvPicPr>
          <p:cNvPr id="22531" name="Picture 1">
            <a:extLst>
              <a:ext uri="{FF2B5EF4-FFF2-40B4-BE49-F238E27FC236}">
                <a16:creationId xmlns:a16="http://schemas.microsoft.com/office/drawing/2014/main" id="{5C88DEF0-140B-55FB-47FF-7140A4BE7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7239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642FC923-6EAE-76CF-50BE-52963E850D26}"/>
              </a:ext>
            </a:extLst>
          </p:cNvPr>
          <p:cNvCxnSpPr>
            <a:cxnSpLocks/>
          </p:cNvCxnSpPr>
          <p:nvPr/>
        </p:nvCxnSpPr>
        <p:spPr>
          <a:xfrm flipV="1">
            <a:off x="3124200" y="1882775"/>
            <a:ext cx="2832100" cy="1012825"/>
          </a:xfrm>
          <a:prstGeom prst="line">
            <a:avLst/>
          </a:prstGeom>
          <a:ln w="38100">
            <a:solidFill>
              <a:schemeClr val="accent4"/>
            </a:solidFill>
            <a:prstDash val="lg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5218896-11A6-0F61-DAAA-140643E3215D}"/>
              </a:ext>
            </a:extLst>
          </p:cNvPr>
          <p:cNvCxnSpPr>
            <a:cxnSpLocks/>
          </p:cNvCxnSpPr>
          <p:nvPr/>
        </p:nvCxnSpPr>
        <p:spPr>
          <a:xfrm>
            <a:off x="2590800" y="3886200"/>
            <a:ext cx="5334000" cy="0"/>
          </a:xfrm>
          <a:prstGeom prst="line">
            <a:avLst/>
          </a:prstGeom>
          <a:ln w="38100">
            <a:solidFill>
              <a:schemeClr val="accent4"/>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C546960-8FAD-80EF-95AA-5674FE280447}"/>
              </a:ext>
            </a:extLst>
          </p:cNvPr>
          <p:cNvCxnSpPr>
            <a:cxnSpLocks/>
            <a:endCxn id="20" idx="1"/>
          </p:cNvCxnSpPr>
          <p:nvPr/>
        </p:nvCxnSpPr>
        <p:spPr>
          <a:xfrm flipV="1">
            <a:off x="2438400" y="5510213"/>
            <a:ext cx="5257800" cy="204787"/>
          </a:xfrm>
          <a:prstGeom prst="line">
            <a:avLst/>
          </a:prstGeom>
          <a:ln w="3810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17" name="Subtitle 1">
            <a:extLst>
              <a:ext uri="{FF2B5EF4-FFF2-40B4-BE49-F238E27FC236}">
                <a16:creationId xmlns:a16="http://schemas.microsoft.com/office/drawing/2014/main" id="{4EDFDC40-D01C-C8E0-C420-A9F4854366A1}"/>
              </a:ext>
            </a:extLst>
          </p:cNvPr>
          <p:cNvSpPr txBox="1">
            <a:spLocks/>
          </p:cNvSpPr>
          <p:nvPr/>
        </p:nvSpPr>
        <p:spPr bwMode="auto">
          <a:xfrm>
            <a:off x="6096000" y="1209675"/>
            <a:ext cx="2819400" cy="6731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ＭＳ Ｐゴシック" panose="020B0600070205080204" pitchFamily="34" charset="-128"/>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ＭＳ Ｐゴシック" panose="020B0600070205080204" pitchFamily="34" charset="-128"/>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panose="020B0600070205080204" pitchFamily="34" charset="-128"/>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panose="020B0600070205080204" pitchFamily="34"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r>
              <a:rPr lang="en-US" altLang="en-US" sz="1200" dirty="0"/>
              <a:t>All staff will land in Jaggaer Punchout General group while IT staff will land in Jagger Punchout IT group</a:t>
            </a:r>
            <a:endParaRPr lang="en-US" altLang="en-US" sz="1050" dirty="0"/>
          </a:p>
        </p:txBody>
      </p:sp>
      <p:sp>
        <p:nvSpPr>
          <p:cNvPr id="19" name="Subtitle 1">
            <a:extLst>
              <a:ext uri="{FF2B5EF4-FFF2-40B4-BE49-F238E27FC236}">
                <a16:creationId xmlns:a16="http://schemas.microsoft.com/office/drawing/2014/main" id="{DDBC17BD-BC7D-E21A-2A5C-433F6338CE10}"/>
              </a:ext>
            </a:extLst>
          </p:cNvPr>
          <p:cNvSpPr txBox="1">
            <a:spLocks/>
          </p:cNvSpPr>
          <p:nvPr/>
        </p:nvSpPr>
        <p:spPr bwMode="auto">
          <a:xfrm>
            <a:off x="7781925" y="3549650"/>
            <a:ext cx="1447800" cy="6731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ＭＳ Ｐゴシック" panose="020B0600070205080204" pitchFamily="34" charset="-128"/>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ＭＳ Ｐゴシック" panose="020B0600070205080204" pitchFamily="34" charset="-128"/>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panose="020B0600070205080204" pitchFamily="34" charset="-128"/>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panose="020B0600070205080204" pitchFamily="34"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r>
              <a:rPr lang="en-US" altLang="en-US" sz="1200" dirty="0"/>
              <a:t>Select your ship-to address within Jaggaer</a:t>
            </a:r>
            <a:endParaRPr lang="en-US" altLang="en-US" sz="1050" dirty="0"/>
          </a:p>
        </p:txBody>
      </p:sp>
      <p:sp>
        <p:nvSpPr>
          <p:cNvPr id="20" name="Subtitle 1">
            <a:extLst>
              <a:ext uri="{FF2B5EF4-FFF2-40B4-BE49-F238E27FC236}">
                <a16:creationId xmlns:a16="http://schemas.microsoft.com/office/drawing/2014/main" id="{D00D1CB7-1F5F-6B55-1904-A47E07850F86}"/>
              </a:ext>
            </a:extLst>
          </p:cNvPr>
          <p:cNvSpPr txBox="1">
            <a:spLocks/>
          </p:cNvSpPr>
          <p:nvPr/>
        </p:nvSpPr>
        <p:spPr bwMode="auto">
          <a:xfrm>
            <a:off x="7696200" y="5173663"/>
            <a:ext cx="1447800" cy="6731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ＭＳ Ｐゴシック" panose="020B0600070205080204" pitchFamily="34" charset="-128"/>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ＭＳ Ｐゴシック" panose="020B0600070205080204" pitchFamily="34" charset="-128"/>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panose="020B0600070205080204" pitchFamily="34" charset="-128"/>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panose="020B0600070205080204" pitchFamily="34"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r>
              <a:rPr lang="en-US" altLang="en-US" sz="1200" dirty="0"/>
              <a:t>Default payment method is Pay by Invoice</a:t>
            </a:r>
            <a:endParaRPr lang="en-US" altLang="en-US" sz="1050" dirty="0"/>
          </a:p>
        </p:txBody>
      </p:sp>
      <p:sp>
        <p:nvSpPr>
          <p:cNvPr id="23" name="Subtitle 1">
            <a:extLst>
              <a:ext uri="{FF2B5EF4-FFF2-40B4-BE49-F238E27FC236}">
                <a16:creationId xmlns:a16="http://schemas.microsoft.com/office/drawing/2014/main" id="{51477DFC-8C66-A7E8-17D1-CF075EA79F9A}"/>
              </a:ext>
            </a:extLst>
          </p:cNvPr>
          <p:cNvSpPr txBox="1">
            <a:spLocks/>
          </p:cNvSpPr>
          <p:nvPr/>
        </p:nvSpPr>
        <p:spPr bwMode="auto">
          <a:xfrm>
            <a:off x="7772400" y="3549650"/>
            <a:ext cx="1447800" cy="6731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ＭＳ Ｐゴシック" panose="020B0600070205080204" pitchFamily="34" charset="-128"/>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ＭＳ Ｐゴシック" panose="020B0600070205080204" pitchFamily="34" charset="-128"/>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panose="020B0600070205080204" pitchFamily="34" charset="-128"/>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panose="020B0600070205080204" pitchFamily="34"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r>
              <a:rPr lang="en-US" altLang="en-US" sz="1200" dirty="0"/>
              <a:t>Select your ship-to address within Jaggaer</a:t>
            </a:r>
            <a:endParaRPr lang="en-US" altLang="en-US" sz="10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D6CEB5D1-971C-10A2-8135-684C945CC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1828800"/>
            <a:ext cx="82359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ED8887D6-95D2-8B8D-F206-C5F3E8BCE464}"/>
              </a:ext>
            </a:extLst>
          </p:cNvPr>
          <p:cNvCxnSpPr>
            <a:cxnSpLocks/>
          </p:cNvCxnSpPr>
          <p:nvPr/>
        </p:nvCxnSpPr>
        <p:spPr>
          <a:xfrm>
            <a:off x="5110163" y="4419600"/>
            <a:ext cx="2357437" cy="304800"/>
          </a:xfrm>
          <a:prstGeom prst="line">
            <a:avLst/>
          </a:prstGeom>
          <a:ln w="3810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9" name="Subtitle 1">
            <a:extLst>
              <a:ext uri="{FF2B5EF4-FFF2-40B4-BE49-F238E27FC236}">
                <a16:creationId xmlns:a16="http://schemas.microsoft.com/office/drawing/2014/main" id="{C1A8E2B5-053C-9C5C-0560-41636A040D4B}"/>
              </a:ext>
            </a:extLst>
          </p:cNvPr>
          <p:cNvSpPr txBox="1">
            <a:spLocks/>
          </p:cNvSpPr>
          <p:nvPr/>
        </p:nvSpPr>
        <p:spPr bwMode="auto">
          <a:xfrm>
            <a:off x="7283450" y="4289425"/>
            <a:ext cx="1600200" cy="86995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ＭＳ Ｐゴシック" panose="020B0600070205080204" pitchFamily="34" charset="-128"/>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ＭＳ Ｐゴシック" panose="020B0600070205080204" pitchFamily="34" charset="-128"/>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panose="020B0600070205080204" pitchFamily="34" charset="-128"/>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panose="020B0600070205080204" pitchFamily="34"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r>
              <a:rPr lang="en-US" altLang="en-US" sz="1200" dirty="0"/>
              <a:t>Select your delivery options. Be sure to not select weekend days for delivery</a:t>
            </a:r>
            <a:endParaRPr lang="en-US" altLang="en-US" sz="1050" dirty="0"/>
          </a:p>
        </p:txBody>
      </p:sp>
      <p:cxnSp>
        <p:nvCxnSpPr>
          <p:cNvPr id="10" name="Straight Connector 9">
            <a:extLst>
              <a:ext uri="{FF2B5EF4-FFF2-40B4-BE49-F238E27FC236}">
                <a16:creationId xmlns:a16="http://schemas.microsoft.com/office/drawing/2014/main" id="{4556E7E4-7808-0988-6EF3-183531B05DAE}"/>
              </a:ext>
            </a:extLst>
          </p:cNvPr>
          <p:cNvCxnSpPr>
            <a:cxnSpLocks/>
          </p:cNvCxnSpPr>
          <p:nvPr/>
        </p:nvCxnSpPr>
        <p:spPr>
          <a:xfrm>
            <a:off x="3048000" y="5159375"/>
            <a:ext cx="2357438" cy="304800"/>
          </a:xfrm>
          <a:prstGeom prst="line">
            <a:avLst/>
          </a:prstGeom>
          <a:ln w="38100">
            <a:solidFill>
              <a:schemeClr val="accent4"/>
            </a:solidFill>
            <a:prstDash val="lgDash"/>
          </a:ln>
        </p:spPr>
        <p:style>
          <a:lnRef idx="1">
            <a:schemeClr val="accent1"/>
          </a:lnRef>
          <a:fillRef idx="0">
            <a:schemeClr val="accent1"/>
          </a:fillRef>
          <a:effectRef idx="0">
            <a:schemeClr val="accent1"/>
          </a:effectRef>
          <a:fontRef idx="minor">
            <a:schemeClr val="tx1"/>
          </a:fontRef>
        </p:style>
      </p:cxnSp>
      <p:sp>
        <p:nvSpPr>
          <p:cNvPr id="11" name="Subtitle 1">
            <a:extLst>
              <a:ext uri="{FF2B5EF4-FFF2-40B4-BE49-F238E27FC236}">
                <a16:creationId xmlns:a16="http://schemas.microsoft.com/office/drawing/2014/main" id="{5BBC7043-194E-D40E-35CB-E3506ECDB5A4}"/>
              </a:ext>
            </a:extLst>
          </p:cNvPr>
          <p:cNvSpPr txBox="1">
            <a:spLocks/>
          </p:cNvSpPr>
          <p:nvPr/>
        </p:nvSpPr>
        <p:spPr bwMode="auto">
          <a:xfrm>
            <a:off x="5475288" y="5083175"/>
            <a:ext cx="1444625" cy="7620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a:lstStyle>
            <a:lvl1pPr marL="0" indent="0" algn="ctr" rtl="0" eaLnBrk="0" fontAlgn="base" hangingPunct="0">
              <a:spcBef>
                <a:spcPct val="20000"/>
              </a:spcBef>
              <a:spcAft>
                <a:spcPct val="0"/>
              </a:spcAft>
              <a:buFont typeface="Arial" panose="020B0604020202020204" pitchFamily="34" charset="0"/>
              <a:buNone/>
              <a:defRPr sz="3200" kern="120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rtl="0" eaLnBrk="0" fontAlgn="base" hangingPunct="0">
              <a:spcBef>
                <a:spcPct val="20000"/>
              </a:spcBef>
              <a:spcAft>
                <a:spcPct val="0"/>
              </a:spcAft>
              <a:buFont typeface="Arial" panose="020B0604020202020204" pitchFamily="34" charset="0"/>
              <a:buNone/>
              <a:defRPr sz="2800" kern="1200">
                <a:solidFill>
                  <a:schemeClr val="tx1">
                    <a:tint val="75000"/>
                  </a:schemeClr>
                </a:solidFill>
                <a:latin typeface="+mn-lt"/>
                <a:ea typeface="ＭＳ Ｐゴシック" panose="020B0600070205080204" pitchFamily="34" charset="-128"/>
                <a:cs typeface="+mn-cs"/>
              </a:defRPr>
            </a:lvl2pPr>
            <a:lvl3pPr marL="914400" indent="0" algn="ctr" rtl="0" eaLnBrk="0" fontAlgn="base" hangingPunct="0">
              <a:spcBef>
                <a:spcPct val="20000"/>
              </a:spcBef>
              <a:spcAft>
                <a:spcPct val="0"/>
              </a:spcAft>
              <a:buFont typeface="Arial" panose="020B0604020202020204" pitchFamily="34" charset="0"/>
              <a:buNone/>
              <a:defRPr sz="2400" kern="1200">
                <a:solidFill>
                  <a:schemeClr val="tx1">
                    <a:tint val="75000"/>
                  </a:schemeClr>
                </a:solidFill>
                <a:latin typeface="+mn-lt"/>
                <a:ea typeface="ＭＳ Ｐゴシック" panose="020B0600070205080204" pitchFamily="34" charset="-128"/>
                <a:cs typeface="+mn-cs"/>
              </a:defRPr>
            </a:lvl3pPr>
            <a:lvl4pPr marL="13716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panose="020B0600070205080204" pitchFamily="34" charset="-128"/>
                <a:cs typeface="+mn-cs"/>
              </a:defRPr>
            </a:lvl4pPr>
            <a:lvl5pPr marL="1828800" indent="0" algn="ctr"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ＭＳ Ｐゴシック" panose="020B0600070205080204" pitchFamily="34" charset="-128"/>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defRPr/>
            </a:pPr>
            <a:r>
              <a:rPr lang="en-US" altLang="en-US" sz="1200" dirty="0"/>
              <a:t>Ensure your items are applying the tax exemption</a:t>
            </a:r>
            <a:endParaRPr lang="en-US" altLang="en-US" sz="1050" dirty="0"/>
          </a:p>
        </p:txBody>
      </p:sp>
      <p:sp>
        <p:nvSpPr>
          <p:cNvPr id="23559" name="Subtitle 1">
            <a:extLst>
              <a:ext uri="{FF2B5EF4-FFF2-40B4-BE49-F238E27FC236}">
                <a16:creationId xmlns:a16="http://schemas.microsoft.com/office/drawing/2014/main" id="{1F634FD2-EE98-5518-24C8-928B01318690}"/>
              </a:ext>
            </a:extLst>
          </p:cNvPr>
          <p:cNvSpPr txBox="1">
            <a:spLocks/>
          </p:cNvSpPr>
          <p:nvPr/>
        </p:nvSpPr>
        <p:spPr bwMode="auto">
          <a:xfrm>
            <a:off x="381000" y="152400"/>
            <a:ext cx="823595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592C82"/>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9pPr>
          </a:lstStyle>
          <a:p>
            <a:pPr algn="ctr">
              <a:buFont typeface="Arial" panose="020B0604020202020204" pitchFamily="34" charset="0"/>
              <a:buNone/>
            </a:pPr>
            <a:r>
              <a:rPr lang="en-US" altLang="en-US" sz="2400" u="sng">
                <a:solidFill>
                  <a:schemeClr val="bg1"/>
                </a:solidFill>
              </a:rPr>
              <a:t>Step 5</a:t>
            </a:r>
          </a:p>
          <a:p>
            <a:pPr>
              <a:buFont typeface="Arial" panose="020B0604020202020204" pitchFamily="34" charset="0"/>
              <a:buNone/>
            </a:pPr>
            <a:r>
              <a:rPr lang="en-US" altLang="en-US" sz="1800">
                <a:solidFill>
                  <a:schemeClr val="bg1"/>
                </a:solidFill>
              </a:rPr>
              <a:t>Note: Select your delivery options and ensure tax exemption is applied to your items. Select ‘submit Order for approval’ once you’re ready to process order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ubtitle 1">
            <a:extLst>
              <a:ext uri="{FF2B5EF4-FFF2-40B4-BE49-F238E27FC236}">
                <a16:creationId xmlns:a16="http://schemas.microsoft.com/office/drawing/2014/main" id="{E0A34CB4-BE18-1ED1-49F3-07C1559AF6AC}"/>
              </a:ext>
            </a:extLst>
          </p:cNvPr>
          <p:cNvSpPr>
            <a:spLocks noGrp="1"/>
          </p:cNvSpPr>
          <p:nvPr>
            <p:ph type="subTitle" idx="1"/>
          </p:nvPr>
        </p:nvSpPr>
        <p:spPr>
          <a:xfrm>
            <a:off x="457200" y="276225"/>
            <a:ext cx="8496300" cy="914400"/>
          </a:xfrm>
        </p:spPr>
        <p:txBody>
          <a:bodyPr/>
          <a:lstStyle/>
          <a:p>
            <a:r>
              <a:rPr lang="en-US" altLang="en-US" u="sng"/>
              <a:t>Step 6</a:t>
            </a:r>
          </a:p>
          <a:p>
            <a:pPr algn="l"/>
            <a:r>
              <a:rPr lang="en-US" altLang="en-US" sz="2000"/>
              <a:t>Click “Proceed to Checkout”</a:t>
            </a:r>
          </a:p>
        </p:txBody>
      </p:sp>
      <p:sp>
        <p:nvSpPr>
          <p:cNvPr id="2" name="Rectangle 1">
            <a:extLst>
              <a:ext uri="{FF2B5EF4-FFF2-40B4-BE49-F238E27FC236}">
                <a16:creationId xmlns:a16="http://schemas.microsoft.com/office/drawing/2014/main" id="{AF26B663-4940-64B8-FB1C-3EAB31E632F9}"/>
              </a:ext>
            </a:extLst>
          </p:cNvPr>
          <p:cNvSpPr/>
          <p:nvPr/>
        </p:nvSpPr>
        <p:spPr>
          <a:xfrm>
            <a:off x="8001000" y="1981200"/>
            <a:ext cx="914400" cy="457200"/>
          </a:xfrm>
          <a:prstGeom prst="rect">
            <a:avLst/>
          </a:prstGeom>
          <a:noFill/>
          <a:ln>
            <a:solidFill>
              <a:srgbClr val="4609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6126A1"/>
              </a:solidFill>
            </a:endParaRPr>
          </a:p>
        </p:txBody>
      </p:sp>
      <p:pic>
        <p:nvPicPr>
          <p:cNvPr id="4" name="Picture 3">
            <a:extLst>
              <a:ext uri="{FF2B5EF4-FFF2-40B4-BE49-F238E27FC236}">
                <a16:creationId xmlns:a16="http://schemas.microsoft.com/office/drawing/2014/main" id="{2672B474-8CEE-9331-0707-C712579BFB5C}"/>
              </a:ext>
            </a:extLst>
          </p:cNvPr>
          <p:cNvPicPr>
            <a:picLocks noChangeAspect="1"/>
          </p:cNvPicPr>
          <p:nvPr/>
        </p:nvPicPr>
        <p:blipFill>
          <a:blip r:embed="rId2"/>
          <a:stretch>
            <a:fillRect/>
          </a:stretch>
        </p:blipFill>
        <p:spPr>
          <a:xfrm>
            <a:off x="-76200" y="1600200"/>
            <a:ext cx="9328843" cy="2743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itle 1">
            <a:extLst>
              <a:ext uri="{FF2B5EF4-FFF2-40B4-BE49-F238E27FC236}">
                <a16:creationId xmlns:a16="http://schemas.microsoft.com/office/drawing/2014/main" id="{DBB0CE42-6B33-694B-CB1D-49D7BB867109}"/>
              </a:ext>
            </a:extLst>
          </p:cNvPr>
          <p:cNvSpPr>
            <a:spLocks noGrp="1"/>
          </p:cNvSpPr>
          <p:nvPr>
            <p:ph type="subTitle" idx="1"/>
          </p:nvPr>
        </p:nvSpPr>
        <p:spPr>
          <a:xfrm>
            <a:off x="381000" y="152400"/>
            <a:ext cx="8534400" cy="1295400"/>
          </a:xfrm>
        </p:spPr>
        <p:txBody>
          <a:bodyPr/>
          <a:lstStyle/>
          <a:p>
            <a:r>
              <a:rPr lang="en-US" altLang="en-US" u="sng"/>
              <a:t>Step 7</a:t>
            </a:r>
          </a:p>
          <a:p>
            <a:pPr algn="l"/>
            <a:r>
              <a:rPr lang="en-US" altLang="en-US" sz="2000"/>
              <a:t>If you are not a Requester meaning you are a Shopper or Approver, you will see and click on “Assign Cart”.</a:t>
            </a:r>
          </a:p>
        </p:txBody>
      </p:sp>
      <p:sp>
        <p:nvSpPr>
          <p:cNvPr id="2" name="Rectangle 1">
            <a:extLst>
              <a:ext uri="{FF2B5EF4-FFF2-40B4-BE49-F238E27FC236}">
                <a16:creationId xmlns:a16="http://schemas.microsoft.com/office/drawing/2014/main" id="{DF70830E-4A20-F5D7-9720-5775D69EBEA4}"/>
              </a:ext>
            </a:extLst>
          </p:cNvPr>
          <p:cNvSpPr/>
          <p:nvPr/>
        </p:nvSpPr>
        <p:spPr>
          <a:xfrm>
            <a:off x="8153400" y="2209800"/>
            <a:ext cx="685800" cy="381000"/>
          </a:xfrm>
          <a:prstGeom prst="rect">
            <a:avLst/>
          </a:prstGeom>
          <a:noFill/>
          <a:ln>
            <a:solidFill>
              <a:srgbClr val="4609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a:extLst>
              <a:ext uri="{FF2B5EF4-FFF2-40B4-BE49-F238E27FC236}">
                <a16:creationId xmlns:a16="http://schemas.microsoft.com/office/drawing/2014/main" id="{AEFEE960-AFD6-620C-0A82-0F8F674F625C}"/>
              </a:ext>
            </a:extLst>
          </p:cNvPr>
          <p:cNvPicPr>
            <a:picLocks noChangeAspect="1"/>
          </p:cNvPicPr>
          <p:nvPr/>
        </p:nvPicPr>
        <p:blipFill>
          <a:blip r:embed="rId2"/>
          <a:stretch>
            <a:fillRect/>
          </a:stretch>
        </p:blipFill>
        <p:spPr>
          <a:xfrm>
            <a:off x="-76200" y="1905000"/>
            <a:ext cx="9331773" cy="2590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1">
            <a:extLst>
              <a:ext uri="{FF2B5EF4-FFF2-40B4-BE49-F238E27FC236}">
                <a16:creationId xmlns:a16="http://schemas.microsoft.com/office/drawing/2014/main" id="{A9EC2095-82C3-B395-E7E6-9CE8C8DFCC63}"/>
              </a:ext>
            </a:extLst>
          </p:cNvPr>
          <p:cNvSpPr>
            <a:spLocks noGrp="1"/>
          </p:cNvSpPr>
          <p:nvPr>
            <p:ph type="subTitle" idx="1"/>
          </p:nvPr>
        </p:nvSpPr>
        <p:spPr>
          <a:xfrm>
            <a:off x="1371600" y="304800"/>
            <a:ext cx="6400800" cy="609600"/>
          </a:xfrm>
        </p:spPr>
        <p:txBody>
          <a:bodyPr/>
          <a:lstStyle/>
          <a:p>
            <a:r>
              <a:rPr lang="en-US" altLang="en-US" sz="2800"/>
              <a:t>Step 7(a) for Non-Requesters</a:t>
            </a:r>
          </a:p>
          <a:p>
            <a:endParaRPr lang="en-US" altLang="en-US"/>
          </a:p>
        </p:txBody>
      </p:sp>
      <p:pic>
        <p:nvPicPr>
          <p:cNvPr id="7" name="Picture 6">
            <a:extLst>
              <a:ext uri="{FF2B5EF4-FFF2-40B4-BE49-F238E27FC236}">
                <a16:creationId xmlns:a16="http://schemas.microsoft.com/office/drawing/2014/main" id="{382367CF-3FBA-A7A1-93BC-82F727A019FE}"/>
              </a:ext>
            </a:extLst>
          </p:cNvPr>
          <p:cNvPicPr>
            <a:picLocks noChangeAspect="1"/>
          </p:cNvPicPr>
          <p:nvPr/>
        </p:nvPicPr>
        <p:blipFill>
          <a:blip r:embed="rId2"/>
          <a:stretch>
            <a:fillRect/>
          </a:stretch>
        </p:blipFill>
        <p:spPr>
          <a:xfrm>
            <a:off x="0" y="1458310"/>
            <a:ext cx="3962400" cy="2111698"/>
          </a:xfrm>
          <a:prstGeom prst="rect">
            <a:avLst/>
          </a:prstGeom>
        </p:spPr>
      </p:pic>
      <p:pic>
        <p:nvPicPr>
          <p:cNvPr id="8" name="Picture 7">
            <a:extLst>
              <a:ext uri="{FF2B5EF4-FFF2-40B4-BE49-F238E27FC236}">
                <a16:creationId xmlns:a16="http://schemas.microsoft.com/office/drawing/2014/main" id="{F26553B0-7869-517E-EE66-ABED077B372F}"/>
              </a:ext>
            </a:extLst>
          </p:cNvPr>
          <p:cNvPicPr>
            <a:picLocks noChangeAspect="1"/>
          </p:cNvPicPr>
          <p:nvPr/>
        </p:nvPicPr>
        <p:blipFill>
          <a:blip r:embed="rId3"/>
          <a:stretch>
            <a:fillRect/>
          </a:stretch>
        </p:blipFill>
        <p:spPr>
          <a:xfrm>
            <a:off x="5410200" y="1458310"/>
            <a:ext cx="3430655" cy="2111698"/>
          </a:xfrm>
          <a:prstGeom prst="rect">
            <a:avLst/>
          </a:prstGeom>
        </p:spPr>
      </p:pic>
      <p:pic>
        <p:nvPicPr>
          <p:cNvPr id="9" name="Picture 8">
            <a:extLst>
              <a:ext uri="{FF2B5EF4-FFF2-40B4-BE49-F238E27FC236}">
                <a16:creationId xmlns:a16="http://schemas.microsoft.com/office/drawing/2014/main" id="{AF2188D8-C88C-B5CA-B74F-5C2D833037FB}"/>
              </a:ext>
            </a:extLst>
          </p:cNvPr>
          <p:cNvPicPr>
            <a:picLocks noChangeAspect="1"/>
          </p:cNvPicPr>
          <p:nvPr/>
        </p:nvPicPr>
        <p:blipFill>
          <a:blip r:embed="rId4"/>
          <a:stretch>
            <a:fillRect/>
          </a:stretch>
        </p:blipFill>
        <p:spPr>
          <a:xfrm>
            <a:off x="0" y="4038600"/>
            <a:ext cx="9113880" cy="2743200"/>
          </a:xfrm>
          <a:prstGeom prst="rect">
            <a:avLst/>
          </a:prstGeom>
        </p:spPr>
      </p:pic>
      <p:sp>
        <p:nvSpPr>
          <p:cNvPr id="10" name="TextBox 9">
            <a:extLst>
              <a:ext uri="{FF2B5EF4-FFF2-40B4-BE49-F238E27FC236}">
                <a16:creationId xmlns:a16="http://schemas.microsoft.com/office/drawing/2014/main" id="{CB77FAEB-8C87-A2BC-E116-77E7E02AD432}"/>
              </a:ext>
            </a:extLst>
          </p:cNvPr>
          <p:cNvSpPr txBox="1"/>
          <p:nvPr/>
        </p:nvSpPr>
        <p:spPr>
          <a:xfrm>
            <a:off x="7883" y="1088978"/>
            <a:ext cx="2271519" cy="369332"/>
          </a:xfrm>
          <a:prstGeom prst="rect">
            <a:avLst/>
          </a:prstGeom>
          <a:noFill/>
        </p:spPr>
        <p:txBody>
          <a:bodyPr wrap="none" rtlCol="0">
            <a:spAutoFit/>
          </a:bodyPr>
          <a:lstStyle/>
          <a:p>
            <a:r>
              <a:rPr lang="en-US" dirty="0">
                <a:solidFill>
                  <a:schemeClr val="bg1"/>
                </a:solidFill>
              </a:rPr>
              <a:t>1:  Search for the User</a:t>
            </a:r>
          </a:p>
        </p:txBody>
      </p:sp>
      <p:sp>
        <p:nvSpPr>
          <p:cNvPr id="11" name="TextBox 10">
            <a:extLst>
              <a:ext uri="{FF2B5EF4-FFF2-40B4-BE49-F238E27FC236}">
                <a16:creationId xmlns:a16="http://schemas.microsoft.com/office/drawing/2014/main" id="{F166B349-E7DA-78AA-4936-FFBA1D032D6A}"/>
              </a:ext>
            </a:extLst>
          </p:cNvPr>
          <p:cNvSpPr txBox="1"/>
          <p:nvPr/>
        </p:nvSpPr>
        <p:spPr>
          <a:xfrm>
            <a:off x="5410200" y="1066800"/>
            <a:ext cx="2530821" cy="369332"/>
          </a:xfrm>
          <a:prstGeom prst="rect">
            <a:avLst/>
          </a:prstGeom>
          <a:noFill/>
        </p:spPr>
        <p:txBody>
          <a:bodyPr wrap="none" rtlCol="0">
            <a:spAutoFit/>
          </a:bodyPr>
          <a:lstStyle/>
          <a:p>
            <a:r>
              <a:rPr lang="en-US" dirty="0">
                <a:solidFill>
                  <a:schemeClr val="bg1"/>
                </a:solidFill>
              </a:rPr>
              <a:t>3:  Select Assign to Finish</a:t>
            </a:r>
          </a:p>
        </p:txBody>
      </p:sp>
      <p:sp>
        <p:nvSpPr>
          <p:cNvPr id="12" name="TextBox 11">
            <a:extLst>
              <a:ext uri="{FF2B5EF4-FFF2-40B4-BE49-F238E27FC236}">
                <a16:creationId xmlns:a16="http://schemas.microsoft.com/office/drawing/2014/main" id="{40E44CE2-97C8-078A-1E10-CACF71571B31}"/>
              </a:ext>
            </a:extLst>
          </p:cNvPr>
          <p:cNvSpPr txBox="1"/>
          <p:nvPr/>
        </p:nvSpPr>
        <p:spPr>
          <a:xfrm>
            <a:off x="0" y="3669268"/>
            <a:ext cx="5464829" cy="369332"/>
          </a:xfrm>
          <a:prstGeom prst="rect">
            <a:avLst/>
          </a:prstGeom>
          <a:noFill/>
        </p:spPr>
        <p:txBody>
          <a:bodyPr wrap="none" rtlCol="0">
            <a:spAutoFit/>
          </a:bodyPr>
          <a:lstStyle/>
          <a:p>
            <a:r>
              <a:rPr lang="en-US" dirty="0">
                <a:solidFill>
                  <a:schemeClr val="bg1"/>
                </a:solidFill>
              </a:rPr>
              <a:t>2:  Identify the correct individual and select the + to Add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ubtitle 1">
            <a:extLst>
              <a:ext uri="{FF2B5EF4-FFF2-40B4-BE49-F238E27FC236}">
                <a16:creationId xmlns:a16="http://schemas.microsoft.com/office/drawing/2014/main" id="{E57087D5-CC4D-27B1-8E09-5FCFF1A38313}"/>
              </a:ext>
            </a:extLst>
          </p:cNvPr>
          <p:cNvSpPr>
            <a:spLocks noGrp="1"/>
          </p:cNvSpPr>
          <p:nvPr>
            <p:ph type="subTitle" idx="1"/>
          </p:nvPr>
        </p:nvSpPr>
        <p:spPr>
          <a:xfrm>
            <a:off x="533400" y="152400"/>
            <a:ext cx="8343900" cy="1828800"/>
          </a:xfrm>
        </p:spPr>
        <p:txBody>
          <a:bodyPr/>
          <a:lstStyle/>
          <a:p>
            <a:r>
              <a:rPr lang="en-US" altLang="en-US" sz="2800" u="sng"/>
              <a:t>Step 8</a:t>
            </a:r>
          </a:p>
          <a:p>
            <a:pPr algn="l"/>
            <a:r>
              <a:rPr lang="en-US" altLang="en-US" sz="1500"/>
              <a:t>Requesters will click on Place Order then verify 1.  Shipping Address (Line 2 may be customized to be more specific (bldg., suite, and room number etc.) and 2. Accounting codes.  </a:t>
            </a:r>
          </a:p>
          <a:p>
            <a:pPr algn="l"/>
            <a:r>
              <a:rPr lang="en-US" altLang="en-US" sz="1500" b="1"/>
              <a:t>TIP:</a:t>
            </a:r>
            <a:r>
              <a:rPr lang="en-US" altLang="en-US" sz="1500"/>
              <a:t>  In the initial Jaggaer profile, set up the default address and accounting code which will populate automatically.  You can then set up alternative address and accounting codes to save to Favorites.</a:t>
            </a:r>
          </a:p>
        </p:txBody>
      </p:sp>
      <p:sp>
        <p:nvSpPr>
          <p:cNvPr id="3" name="Rectangle 2">
            <a:extLst>
              <a:ext uri="{FF2B5EF4-FFF2-40B4-BE49-F238E27FC236}">
                <a16:creationId xmlns:a16="http://schemas.microsoft.com/office/drawing/2014/main" id="{35701BBF-5094-670F-C86A-FD1443CC69E4}"/>
              </a:ext>
            </a:extLst>
          </p:cNvPr>
          <p:cNvSpPr/>
          <p:nvPr/>
        </p:nvSpPr>
        <p:spPr>
          <a:xfrm>
            <a:off x="2514600" y="3200400"/>
            <a:ext cx="1066800" cy="1371600"/>
          </a:xfrm>
          <a:prstGeom prst="rect">
            <a:avLst/>
          </a:prstGeom>
          <a:noFill/>
          <a:ln>
            <a:solidFill>
              <a:srgbClr val="4609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7B91AD32-64DB-D738-9F11-E0EFA58FDCD2}"/>
              </a:ext>
            </a:extLst>
          </p:cNvPr>
          <p:cNvSpPr/>
          <p:nvPr/>
        </p:nvSpPr>
        <p:spPr>
          <a:xfrm>
            <a:off x="4495800" y="3200400"/>
            <a:ext cx="1066800" cy="1295400"/>
          </a:xfrm>
          <a:prstGeom prst="rect">
            <a:avLst/>
          </a:prstGeom>
          <a:noFill/>
          <a:ln>
            <a:solidFill>
              <a:srgbClr val="4609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
            <a:extLst>
              <a:ext uri="{FF2B5EF4-FFF2-40B4-BE49-F238E27FC236}">
                <a16:creationId xmlns:a16="http://schemas.microsoft.com/office/drawing/2014/main" id="{A8BB15F6-23ED-94BD-F02C-F78CD79AA6FB}"/>
              </a:ext>
            </a:extLst>
          </p:cNvPr>
          <p:cNvPicPr>
            <a:picLocks noChangeAspect="1"/>
          </p:cNvPicPr>
          <p:nvPr/>
        </p:nvPicPr>
        <p:blipFill>
          <a:blip r:embed="rId2"/>
          <a:stretch>
            <a:fillRect/>
          </a:stretch>
        </p:blipFill>
        <p:spPr>
          <a:xfrm>
            <a:off x="-76200" y="2268491"/>
            <a:ext cx="9274112" cy="329410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ubtitle 1">
            <a:extLst>
              <a:ext uri="{FF2B5EF4-FFF2-40B4-BE49-F238E27FC236}">
                <a16:creationId xmlns:a16="http://schemas.microsoft.com/office/drawing/2014/main" id="{A0888B66-EE2E-415E-92B8-D3CA21708BBF}"/>
              </a:ext>
            </a:extLst>
          </p:cNvPr>
          <p:cNvSpPr>
            <a:spLocks noGrp="1"/>
          </p:cNvSpPr>
          <p:nvPr>
            <p:ph type="subTitle" idx="1"/>
          </p:nvPr>
        </p:nvSpPr>
        <p:spPr>
          <a:xfrm>
            <a:off x="533400" y="152400"/>
            <a:ext cx="8343900" cy="1828800"/>
          </a:xfrm>
        </p:spPr>
        <p:txBody>
          <a:bodyPr/>
          <a:lstStyle/>
          <a:p>
            <a:r>
              <a:rPr lang="en-US" altLang="en-US" sz="2800" u="sng" dirty="0"/>
              <a:t>Your Orders - Returns </a:t>
            </a:r>
          </a:p>
          <a:p>
            <a:endParaRPr lang="en-US" altLang="en-US" sz="1500" dirty="0"/>
          </a:p>
        </p:txBody>
      </p:sp>
      <p:sp>
        <p:nvSpPr>
          <p:cNvPr id="30723" name="Title 1">
            <a:extLst>
              <a:ext uri="{FF2B5EF4-FFF2-40B4-BE49-F238E27FC236}">
                <a16:creationId xmlns:a16="http://schemas.microsoft.com/office/drawing/2014/main" id="{A4DDF9C7-297E-4AF3-AC35-0810407DC673}"/>
              </a:ext>
            </a:extLst>
          </p:cNvPr>
          <p:cNvSpPr txBox="1">
            <a:spLocks noChangeArrowheads="1"/>
          </p:cNvSpPr>
          <p:nvPr/>
        </p:nvSpPr>
        <p:spPr bwMode="auto">
          <a:xfrm>
            <a:off x="195261" y="188912"/>
            <a:ext cx="8415339"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592C82"/>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9pPr>
          </a:lstStyle>
          <a:p>
            <a:pPr algn="r">
              <a:spcBef>
                <a:spcPct val="0"/>
              </a:spcBef>
              <a:buFontTx/>
              <a:buNone/>
            </a:pPr>
            <a:endParaRPr lang="en-US" altLang="en-US" b="1" dirty="0">
              <a:solidFill>
                <a:schemeClr val="bg1"/>
              </a:solidFill>
            </a:endParaRPr>
          </a:p>
        </p:txBody>
      </p:sp>
      <p:sp>
        <p:nvSpPr>
          <p:cNvPr id="9" name="Text Placeholder 2">
            <a:extLst>
              <a:ext uri="{FF2B5EF4-FFF2-40B4-BE49-F238E27FC236}">
                <a16:creationId xmlns:a16="http://schemas.microsoft.com/office/drawing/2014/main" id="{5B5182C0-A7A6-46C1-A486-C6E087F087B8}"/>
              </a:ext>
            </a:extLst>
          </p:cNvPr>
          <p:cNvSpPr txBox="1">
            <a:spLocks/>
          </p:cNvSpPr>
          <p:nvPr/>
        </p:nvSpPr>
        <p:spPr>
          <a:xfrm>
            <a:off x="200025" y="739775"/>
            <a:ext cx="8748713" cy="555625"/>
          </a:xfrm>
          <a:prstGeom prst="rect">
            <a:avLst/>
          </a:prstGeom>
        </p:spPr>
        <p:txBody>
          <a:bodyPr lIns="0" tIns="0" rIns="0" bIns="0" spcCol="347472"/>
          <a:lstStyle>
            <a:lvl1pPr marL="0" indent="0" algn="l" defTabSz="914400" rtl="0" eaLnBrk="1" latinLnBrk="0" hangingPunct="1">
              <a:lnSpc>
                <a:spcPct val="90000"/>
              </a:lnSpc>
              <a:spcBef>
                <a:spcPts val="0"/>
              </a:spcBef>
              <a:spcAft>
                <a:spcPts val="0"/>
              </a:spcAft>
              <a:buFont typeface="Arial" panose="020B0604020202020204" pitchFamily="34" charset="0"/>
              <a:buNone/>
              <a:defRPr sz="1600" b="0" i="0" kern="1200">
                <a:solidFill>
                  <a:schemeClr val="tx2"/>
                </a:solidFill>
                <a:latin typeface="Amazon Ember" panose="02000000000000000000" pitchFamily="2" charset="0"/>
                <a:ea typeface="Amazon Ember" panose="02000000000000000000" pitchFamily="2" charset="0"/>
                <a:cs typeface="+mn-cs"/>
              </a:defRPr>
            </a:lvl1pPr>
            <a:lvl2pPr marL="11113" indent="0" algn="l" defTabSz="914400" rtl="0" eaLnBrk="1" latinLnBrk="0" hangingPunct="1">
              <a:lnSpc>
                <a:spcPct val="150000"/>
              </a:lnSpc>
              <a:spcBef>
                <a:spcPts val="500"/>
              </a:spcBef>
              <a:spcAft>
                <a:spcPts val="800"/>
              </a:spcAft>
              <a:buFont typeface="Arial" panose="020B0604020202020204" pitchFamily="34" charset="0"/>
              <a:buNone/>
              <a:tabLst/>
              <a:defRPr sz="1200" b="0" i="0" kern="1200">
                <a:solidFill>
                  <a:schemeClr val="tx1"/>
                </a:solidFill>
                <a:latin typeface="Amazon Ember Light" panose="02000000000000000000" pitchFamily="2" charset="0"/>
                <a:ea typeface="Amazon Ember Light" panose="02000000000000000000" pitchFamily="2" charset="0"/>
                <a:cs typeface="+mn-cs"/>
              </a:defRPr>
            </a:lvl2pPr>
            <a:lvl3pPr marL="228600" indent="-228600" algn="l" defTabSz="914400" rtl="0" eaLnBrk="1" latinLnBrk="0" hangingPunct="1">
              <a:lnSpc>
                <a:spcPct val="150000"/>
              </a:lnSpc>
              <a:spcBef>
                <a:spcPts val="500"/>
              </a:spcBef>
              <a:spcAft>
                <a:spcPts val="200"/>
              </a:spcAft>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3pPr>
            <a:lvl4pPr marL="458788" indent="-230188" algn="l" defTabSz="914400" rtl="0" eaLnBrk="1" latinLnBrk="0" hangingPunct="1">
              <a:lnSpc>
                <a:spcPct val="150000"/>
              </a:lnSpc>
              <a:spcBef>
                <a:spcPts val="500"/>
              </a:spcBef>
              <a:spcAft>
                <a:spcPts val="200"/>
              </a:spcAft>
              <a:buClr>
                <a:schemeClr val="accent1"/>
              </a:buClr>
              <a:buSzPct val="80000"/>
              <a:buFont typeface="Courier New" pitchFamily="2" charset="0"/>
              <a:buChar char="o"/>
              <a:tabLst/>
              <a:defRPr sz="1200" b="0" i="0" kern="1200">
                <a:solidFill>
                  <a:schemeClr val="tx1"/>
                </a:solidFill>
                <a:latin typeface="Amazon Ember Light" panose="02000000000000000000" pitchFamily="2" charset="0"/>
                <a:ea typeface="Amazon Ember Light" panose="02000000000000000000" pitchFamily="2" charset="0"/>
                <a:cs typeface="+mn-cs"/>
              </a:defRPr>
            </a:lvl4pPr>
            <a:lvl5pPr marL="749300" indent="-230188" algn="l" defTabSz="914400" rtl="0" eaLnBrk="1" latinLnBrk="0" hangingPunct="1">
              <a:lnSpc>
                <a:spcPct val="150000"/>
              </a:lnSpc>
              <a:spcBef>
                <a:spcPts val="500"/>
              </a:spcBef>
              <a:spcAft>
                <a:spcPts val="200"/>
              </a:spcAft>
              <a:buClr>
                <a:schemeClr val="tx2"/>
              </a:buClr>
              <a:buFont typeface="Arial" panose="020B0604020202020204" pitchFamily="34" charset="0"/>
              <a:buChar char="•"/>
              <a:tabLst/>
              <a:defRPr sz="1200" b="0" i="0" kern="1200">
                <a:solidFill>
                  <a:schemeClr val="tx1"/>
                </a:solidFill>
                <a:latin typeface="Amazon Ember Light" panose="02000000000000000000" pitchFamily="2" charset="0"/>
                <a:ea typeface="Amazon Ember Light"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800" dirty="0">
                <a:solidFill>
                  <a:schemeClr val="bg1"/>
                </a:solidFill>
                <a:latin typeface="+mn-lt"/>
              </a:rPr>
              <a:t>This section of the account provides additional detail regarding the status of all orders you have placed within the Business Account</a:t>
            </a:r>
          </a:p>
          <a:p>
            <a:pPr>
              <a:defRPr/>
            </a:pPr>
            <a:endParaRPr lang="en-US" sz="1800" dirty="0">
              <a:solidFill>
                <a:schemeClr val="bg1"/>
              </a:solidFill>
              <a:latin typeface="+mn-lt"/>
            </a:endParaRPr>
          </a:p>
          <a:p>
            <a:pPr>
              <a:defRPr/>
            </a:pPr>
            <a:endParaRPr lang="en-US" sz="1800" dirty="0">
              <a:solidFill>
                <a:schemeClr val="bg1"/>
              </a:solidFill>
              <a:latin typeface="+mn-lt"/>
            </a:endParaRPr>
          </a:p>
        </p:txBody>
      </p:sp>
      <p:pic>
        <p:nvPicPr>
          <p:cNvPr id="18" name="Picture 17">
            <a:extLst>
              <a:ext uri="{FF2B5EF4-FFF2-40B4-BE49-F238E27FC236}">
                <a16:creationId xmlns:a16="http://schemas.microsoft.com/office/drawing/2014/main" id="{085E2EE1-CFF5-47A2-9633-2DC216F36E2B}"/>
              </a:ext>
            </a:extLst>
          </p:cNvPr>
          <p:cNvPicPr>
            <a:picLocks noChangeAspect="1"/>
          </p:cNvPicPr>
          <p:nvPr/>
        </p:nvPicPr>
        <p:blipFill rotWithShape="1">
          <a:blip r:embed="rId2"/>
          <a:srcRect b="35954"/>
          <a:stretch/>
        </p:blipFill>
        <p:spPr>
          <a:xfrm>
            <a:off x="3175" y="2320925"/>
            <a:ext cx="6111875" cy="3336925"/>
          </a:xfrm>
          <a:prstGeom prst="rect">
            <a:avLst/>
          </a:prstGeom>
          <a:ln w="9525" cap="sq">
            <a:solidFill>
              <a:schemeClr val="accent1"/>
            </a:solidFill>
            <a:prstDash val="solid"/>
            <a:miter lim="800000"/>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13932DBC-D918-4A3C-BE51-E4ECAADC6642}"/>
              </a:ext>
            </a:extLst>
          </p:cNvPr>
          <p:cNvPicPr>
            <a:picLocks noChangeAspect="1"/>
          </p:cNvPicPr>
          <p:nvPr/>
        </p:nvPicPr>
        <p:blipFill rotWithShape="1">
          <a:blip r:embed="rId3"/>
          <a:srcRect r="3800"/>
          <a:stretch/>
        </p:blipFill>
        <p:spPr>
          <a:xfrm>
            <a:off x="3917950" y="3673475"/>
            <a:ext cx="2603500" cy="2568575"/>
          </a:xfrm>
          <a:prstGeom prst="rect">
            <a:avLst/>
          </a:prstGeom>
          <a:ln w="9525" cap="sq">
            <a:solidFill>
              <a:schemeClr val="accent1"/>
            </a:solidFill>
            <a:prstDash val="solid"/>
            <a:miter lim="800000"/>
          </a:ln>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14537E5D-8006-413B-A4FB-FBE3E98BE396}"/>
              </a:ext>
            </a:extLst>
          </p:cNvPr>
          <p:cNvPicPr>
            <a:picLocks noChangeAspect="1"/>
          </p:cNvPicPr>
          <p:nvPr/>
        </p:nvPicPr>
        <p:blipFill>
          <a:blip r:embed="rId4"/>
          <a:stretch>
            <a:fillRect/>
          </a:stretch>
        </p:blipFill>
        <p:spPr>
          <a:xfrm>
            <a:off x="5219700" y="4529138"/>
            <a:ext cx="2365375" cy="1395412"/>
          </a:xfrm>
          <a:prstGeom prst="rect">
            <a:avLst/>
          </a:prstGeom>
          <a:ln w="9525" cap="sq">
            <a:solidFill>
              <a:schemeClr val="accent1"/>
            </a:solidFill>
            <a:prstDash val="solid"/>
            <a:miter lim="800000"/>
          </a:ln>
          <a:effectLst>
            <a:outerShdw blurRad="50800" dist="38100" dir="2700000" algn="tl" rotWithShape="0">
              <a:prstClr val="black">
                <a:alpha val="40000"/>
              </a:prstClr>
            </a:outerShdw>
          </a:effectLst>
        </p:spPr>
      </p:pic>
      <p:sp>
        <p:nvSpPr>
          <p:cNvPr id="21" name="Rounded Rectangle 15">
            <a:extLst>
              <a:ext uri="{FF2B5EF4-FFF2-40B4-BE49-F238E27FC236}">
                <a16:creationId xmlns:a16="http://schemas.microsoft.com/office/drawing/2014/main" id="{F2B0CFCC-5565-40D0-96E9-7243863C5552}"/>
              </a:ext>
            </a:extLst>
          </p:cNvPr>
          <p:cNvSpPr/>
          <p:nvPr/>
        </p:nvSpPr>
        <p:spPr>
          <a:xfrm>
            <a:off x="5338763" y="4622800"/>
            <a:ext cx="2165350" cy="40163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2" name="Rounded Rectangle 15">
            <a:extLst>
              <a:ext uri="{FF2B5EF4-FFF2-40B4-BE49-F238E27FC236}">
                <a16:creationId xmlns:a16="http://schemas.microsoft.com/office/drawing/2014/main" id="{53204EED-A807-43DA-B138-F532FDA6B887}"/>
              </a:ext>
            </a:extLst>
          </p:cNvPr>
          <p:cNvSpPr/>
          <p:nvPr/>
        </p:nvSpPr>
        <p:spPr>
          <a:xfrm>
            <a:off x="5330825" y="5016500"/>
            <a:ext cx="2163763" cy="400050"/>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23" name="Rectangle 22">
            <a:extLst>
              <a:ext uri="{FF2B5EF4-FFF2-40B4-BE49-F238E27FC236}">
                <a16:creationId xmlns:a16="http://schemas.microsoft.com/office/drawing/2014/main" id="{8C6E710A-AC5B-45BF-9B7E-FA04622FAF97}"/>
              </a:ext>
            </a:extLst>
          </p:cNvPr>
          <p:cNvSpPr/>
          <p:nvPr/>
        </p:nvSpPr>
        <p:spPr>
          <a:xfrm>
            <a:off x="6365875" y="2108200"/>
            <a:ext cx="2582863" cy="1816100"/>
          </a:xfrm>
          <a:prstGeom prst="rect">
            <a:avLst/>
          </a:prstGeom>
        </p:spPr>
        <p:txBody>
          <a:bodyPr>
            <a:spAutoFit/>
          </a:bodyPr>
          <a:lstStyle/>
          <a:p>
            <a:pPr marL="227013" defTabSz="914354">
              <a:defRPr/>
            </a:pPr>
            <a:r>
              <a:rPr lang="en-US" sz="1600" b="1" dirty="0">
                <a:solidFill>
                  <a:schemeClr val="bg1"/>
                </a:solidFill>
                <a:ea typeface="Amazon Ember" panose="02000000000000000000" pitchFamily="2" charset="0"/>
              </a:rPr>
              <a:t>Take a variety of actions on Your Orders:</a:t>
            </a:r>
          </a:p>
          <a:p>
            <a:pPr marL="227013" defTabSz="914354">
              <a:defRPr/>
            </a:pPr>
            <a:endParaRPr lang="en-US" sz="1600" b="1" dirty="0">
              <a:solidFill>
                <a:schemeClr val="bg1"/>
              </a:solidFill>
              <a:ea typeface="Amazon Ember" panose="02000000000000000000" pitchFamily="2" charset="0"/>
            </a:endParaRPr>
          </a:p>
          <a:p>
            <a:pPr marL="512763" indent="-285750" defTabSz="914354">
              <a:buFont typeface="Arial" panose="020B0604020202020204" pitchFamily="34" charset="0"/>
              <a:buChar char="•"/>
              <a:defRPr/>
            </a:pPr>
            <a:r>
              <a:rPr lang="en-US" sz="1600" dirty="0">
                <a:solidFill>
                  <a:schemeClr val="bg1"/>
                </a:solidFill>
                <a:ea typeface="Amazon Ember" panose="02000000000000000000" pitchFamily="2" charset="0"/>
              </a:rPr>
              <a:t>Track Packages</a:t>
            </a:r>
          </a:p>
          <a:p>
            <a:pPr marL="512763" indent="-285750" defTabSz="914354">
              <a:buFont typeface="Arial" panose="020B0604020202020204" pitchFamily="34" charset="0"/>
              <a:buChar char="•"/>
              <a:defRPr/>
            </a:pPr>
            <a:r>
              <a:rPr lang="en-US" sz="1600" dirty="0">
                <a:solidFill>
                  <a:schemeClr val="bg1"/>
                </a:solidFill>
                <a:ea typeface="Amazon Ember" panose="02000000000000000000" pitchFamily="2" charset="0"/>
              </a:rPr>
              <a:t>Initiate a Return</a:t>
            </a:r>
          </a:p>
          <a:p>
            <a:pPr marL="512763" indent="-285750" defTabSz="914354">
              <a:buFont typeface="Wingdings" panose="05000000000000000000" pitchFamily="2" charset="2"/>
              <a:buChar char="Ø"/>
              <a:defRPr/>
            </a:pPr>
            <a:endParaRPr lang="en-US" sz="1600" b="1" dirty="0">
              <a:solidFill>
                <a:schemeClr val="bg1"/>
              </a:solidFill>
              <a:ea typeface="Amazon Ember" panose="02000000000000000000" pitchFamily="2" charset="0"/>
            </a:endParaRPr>
          </a:p>
          <a:p>
            <a:pPr marL="512763" indent="-285750" defTabSz="914354">
              <a:buFont typeface="Arial" panose="020B0604020202020204" pitchFamily="34" charset="0"/>
              <a:buChar char="•"/>
              <a:defRPr/>
            </a:pPr>
            <a:endParaRPr lang="en-US" sz="1600" b="1" dirty="0">
              <a:solidFill>
                <a:schemeClr val="bg1"/>
              </a:solidFill>
              <a:ea typeface="Amazon Ember" panose="02000000000000000000" pitchFamily="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2EEDC382-E561-ACDC-6C51-1C075D69CD27}"/>
              </a:ext>
            </a:extLst>
          </p:cNvPr>
          <p:cNvSpPr>
            <a:spLocks noGrp="1"/>
          </p:cNvSpPr>
          <p:nvPr>
            <p:ph type="title"/>
          </p:nvPr>
        </p:nvSpPr>
        <p:spPr/>
        <p:txBody>
          <a:bodyPr/>
          <a:lstStyle/>
          <a:p>
            <a:r>
              <a:rPr lang="en-US" altLang="en-US" sz="3100"/>
              <a:t>NEXT STEPS</a:t>
            </a:r>
          </a:p>
        </p:txBody>
      </p:sp>
      <p:sp>
        <p:nvSpPr>
          <p:cNvPr id="3" name="Content Placeholder 2">
            <a:extLst>
              <a:ext uri="{FF2B5EF4-FFF2-40B4-BE49-F238E27FC236}">
                <a16:creationId xmlns:a16="http://schemas.microsoft.com/office/drawing/2014/main" id="{E6B56580-C5A2-F971-F33A-A9C2D68D5B84}"/>
              </a:ext>
            </a:extLst>
          </p:cNvPr>
          <p:cNvSpPr>
            <a:spLocks noGrp="1"/>
          </p:cNvSpPr>
          <p:nvPr>
            <p:ph idx="1"/>
          </p:nvPr>
        </p:nvSpPr>
        <p:spPr/>
        <p:txBody>
          <a:bodyPr/>
          <a:lstStyle/>
          <a:p>
            <a:pPr marL="0" indent="0" eaLnBrk="1" hangingPunct="1">
              <a:buFont typeface="Arial" panose="020B0604020202020204" pitchFamily="34" charset="0"/>
              <a:buNone/>
              <a:defRPr/>
            </a:pPr>
            <a:r>
              <a:rPr lang="en-US" sz="1600" dirty="0"/>
              <a:t>Individuals may need to request Jaggaer roles (Requester/Submitter or Approval).  Request a Jaggaer role here:  </a:t>
            </a:r>
            <a:r>
              <a:rPr lang="en-US" sz="1600" dirty="0">
                <a:solidFill>
                  <a:schemeClr val="accent1">
                    <a:lumMod val="40000"/>
                    <a:lumOff val="60000"/>
                  </a:schemeClr>
                </a:solidFill>
                <a:hlinkClick r:id="rId2"/>
              </a:rPr>
              <a:t>https://finance.tcu.edu/jaggaer-resources/access-request.php</a:t>
            </a:r>
            <a:r>
              <a:rPr lang="en-US" sz="1600" dirty="0">
                <a:solidFill>
                  <a:schemeClr val="accent1">
                    <a:lumMod val="40000"/>
                    <a:lumOff val="60000"/>
                  </a:schemeClr>
                </a:solidFill>
              </a:rPr>
              <a:t> </a:t>
            </a:r>
          </a:p>
          <a:p>
            <a:pPr marL="0" indent="0" eaLnBrk="1" hangingPunct="1">
              <a:buFont typeface="Arial" panose="020B0604020202020204" pitchFamily="34" charset="0"/>
              <a:buNone/>
              <a:defRPr/>
            </a:pPr>
            <a:r>
              <a:rPr lang="en-US" sz="1600" b="1" dirty="0"/>
              <a:t>Scenarios</a:t>
            </a:r>
            <a:r>
              <a:rPr lang="en-US" sz="1600" dirty="0"/>
              <a:t>:</a:t>
            </a:r>
          </a:p>
          <a:p>
            <a:pPr marL="457200" indent="-457200" eaLnBrk="1" hangingPunct="1">
              <a:defRPr/>
            </a:pPr>
            <a:r>
              <a:rPr lang="en-US" sz="1600" dirty="0"/>
              <a:t>User has set up a personal account with a TCU email</a:t>
            </a:r>
          </a:p>
          <a:p>
            <a:pPr marL="914400" lvl="1" indent="-457200" eaLnBrk="1" hangingPunct="1">
              <a:buFont typeface="Arial" panose="020B0604020202020204" pitchFamily="34" charset="0"/>
              <a:buChar char="•"/>
              <a:defRPr/>
            </a:pPr>
            <a:r>
              <a:rPr lang="en-US" sz="1600" dirty="0">
                <a:solidFill>
                  <a:srgbClr val="592C82"/>
                </a:solidFill>
                <a:latin typeface="Arial" panose="020B0604020202020204" pitchFamily="34" charset="0"/>
                <a:cs typeface="Arial" panose="020B0604020202020204" pitchFamily="34" charset="0"/>
              </a:rPr>
              <a:t>Option 1:  Port this personal account to the TCU Amazon Business Prime account</a:t>
            </a:r>
          </a:p>
          <a:p>
            <a:pPr marL="914400" lvl="1" indent="-457200" eaLnBrk="1" hangingPunct="1">
              <a:buFont typeface="Arial" panose="020B0604020202020204" pitchFamily="34" charset="0"/>
              <a:buChar char="•"/>
              <a:defRPr/>
            </a:pPr>
            <a:r>
              <a:rPr lang="en-US" sz="1600" dirty="0">
                <a:solidFill>
                  <a:srgbClr val="592C82"/>
                </a:solidFill>
                <a:latin typeface="Arial" panose="020B0604020202020204" pitchFamily="34" charset="0"/>
                <a:cs typeface="Arial" panose="020B0604020202020204" pitchFamily="34" charset="0"/>
              </a:rPr>
              <a:t>Option 2:  Change the TCU email on the personal account with a non-TCU email account and start the new TCU account.</a:t>
            </a:r>
          </a:p>
          <a:p>
            <a:pPr marL="457200" indent="-457200" eaLnBrk="1" hangingPunct="1">
              <a:defRPr/>
            </a:pPr>
            <a:r>
              <a:rPr lang="en-US" sz="1600" dirty="0"/>
              <a:t>Individual User Business Account Admin</a:t>
            </a:r>
          </a:p>
          <a:p>
            <a:pPr marL="914400" lvl="1" indent="-457200" eaLnBrk="1" hangingPunct="1">
              <a:buFont typeface="Arial" panose="020B0604020202020204" pitchFamily="34" charset="0"/>
              <a:buChar char="•"/>
              <a:defRPr/>
            </a:pPr>
            <a:r>
              <a:rPr lang="en-US" sz="1600" dirty="0">
                <a:solidFill>
                  <a:srgbClr val="592C82"/>
                </a:solidFill>
                <a:latin typeface="Arial" panose="020B0604020202020204" pitchFamily="34" charset="0"/>
                <a:cs typeface="Arial" panose="020B0604020202020204" pitchFamily="34" charset="0"/>
              </a:rPr>
              <a:t>Instructions will be given on transferring the business account if that account is set up with a TCU email.</a:t>
            </a:r>
          </a:p>
          <a:p>
            <a:pPr marL="457200" indent="-457200" eaLnBrk="1" hangingPunct="1">
              <a:defRPr/>
            </a:pPr>
            <a:r>
              <a:rPr lang="en-US" sz="1600" dirty="0"/>
              <a:t>Multi-User Business Account Admin</a:t>
            </a:r>
          </a:p>
          <a:p>
            <a:pPr marL="914400" lvl="1" indent="-457200" eaLnBrk="1" hangingPunct="1">
              <a:buFont typeface="Arial" panose="020B0604020202020204" pitchFamily="34" charset="0"/>
              <a:buChar char="•"/>
              <a:defRPr/>
            </a:pPr>
            <a:r>
              <a:rPr lang="en-US" sz="1600" dirty="0">
                <a:solidFill>
                  <a:srgbClr val="592C82"/>
                </a:solidFill>
                <a:latin typeface="Arial" panose="020B0604020202020204" pitchFamily="34" charset="0"/>
                <a:cs typeface="Arial" panose="020B0604020202020204" pitchFamily="34" charset="0"/>
              </a:rPr>
              <a:t>Instruction will be given to migrate the account and all sub-users to TCU’s Amazon account</a:t>
            </a:r>
          </a:p>
          <a:p>
            <a:pPr marL="457200" indent="-457200" eaLnBrk="1" hangingPunct="1">
              <a:defRPr/>
            </a:pPr>
            <a:r>
              <a:rPr lang="en-US" sz="1600" dirty="0"/>
              <a:t>User has a personal Amazon account using a personal email</a:t>
            </a:r>
          </a:p>
          <a:p>
            <a:pPr marL="914400" lvl="1" indent="-457200" eaLnBrk="1" hangingPunct="1">
              <a:buFont typeface="Arial" panose="020B0604020202020204" pitchFamily="34" charset="0"/>
              <a:buChar char="•"/>
              <a:defRPr/>
            </a:pPr>
            <a:r>
              <a:rPr lang="en-US" sz="1600" dirty="0">
                <a:solidFill>
                  <a:srgbClr val="592C82"/>
                </a:solidFill>
                <a:latin typeface="Arial" panose="020B0604020202020204" pitchFamily="34" charset="0"/>
                <a:cs typeface="Arial" panose="020B0604020202020204" pitchFamily="34" charset="0"/>
              </a:rPr>
              <a:t>Instructions will be given to the new TCU Amazon Business Prime account</a:t>
            </a:r>
          </a:p>
          <a:p>
            <a:pP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5B20F65-79FE-0655-B359-A918AAD370FA}"/>
              </a:ext>
            </a:extLst>
          </p:cNvPr>
          <p:cNvSpPr>
            <a:spLocks noGrp="1"/>
          </p:cNvSpPr>
          <p:nvPr>
            <p:ph type="title"/>
          </p:nvPr>
        </p:nvSpPr>
        <p:spPr/>
        <p:txBody>
          <a:bodyPr/>
          <a:lstStyle/>
          <a:p>
            <a:r>
              <a:rPr lang="en-US" altLang="en-US"/>
              <a:t>TOPICS OF DISCUSSION</a:t>
            </a:r>
          </a:p>
        </p:txBody>
      </p:sp>
      <p:sp>
        <p:nvSpPr>
          <p:cNvPr id="12291" name="Content Placeholder 2">
            <a:extLst>
              <a:ext uri="{FF2B5EF4-FFF2-40B4-BE49-F238E27FC236}">
                <a16:creationId xmlns:a16="http://schemas.microsoft.com/office/drawing/2014/main" id="{B4908D64-12C2-956C-6D34-9CA83C1CFE5D}"/>
              </a:ext>
            </a:extLst>
          </p:cNvPr>
          <p:cNvSpPr>
            <a:spLocks noGrp="1"/>
          </p:cNvSpPr>
          <p:nvPr>
            <p:ph idx="1"/>
          </p:nvPr>
        </p:nvSpPr>
        <p:spPr/>
        <p:txBody>
          <a:bodyPr/>
          <a:lstStyle/>
          <a:p>
            <a:pPr eaLnBrk="1" hangingPunct="1"/>
            <a:endParaRPr lang="en-US" altLang="en-US" sz="2400"/>
          </a:p>
          <a:p>
            <a:pPr eaLnBrk="1" hangingPunct="1"/>
            <a:r>
              <a:rPr lang="en-US" altLang="en-US" sz="2400"/>
              <a:t>Role of Procurement</a:t>
            </a:r>
          </a:p>
          <a:p>
            <a:pPr eaLnBrk="1" hangingPunct="1"/>
            <a:r>
              <a:rPr lang="en-US" altLang="en-US" sz="2400"/>
              <a:t>Jaggaer System </a:t>
            </a:r>
          </a:p>
          <a:p>
            <a:pPr eaLnBrk="1" hangingPunct="1"/>
            <a:r>
              <a:rPr lang="en-US" altLang="en-US" sz="2400"/>
              <a:t>Jaggaer Roles</a:t>
            </a:r>
          </a:p>
          <a:p>
            <a:pPr eaLnBrk="1" hangingPunct="1"/>
            <a:r>
              <a:rPr lang="en-US" altLang="en-US" sz="2400"/>
              <a:t>Punchout Catalogs</a:t>
            </a:r>
          </a:p>
          <a:p>
            <a:pPr eaLnBrk="1" hangingPunct="1"/>
            <a:r>
              <a:rPr lang="en-US" altLang="en-US" sz="2400"/>
              <a:t>Punchout Catalog Process</a:t>
            </a:r>
          </a:p>
          <a:p>
            <a:pPr eaLnBrk="1" hangingPunct="1"/>
            <a:r>
              <a:rPr lang="en-US" altLang="en-US" sz="2400"/>
              <a:t>Amazon Punchout Benefits</a:t>
            </a:r>
          </a:p>
          <a:p>
            <a:pPr eaLnBrk="1" hangingPunct="1"/>
            <a:r>
              <a:rPr lang="en-US" altLang="en-US" sz="2400"/>
              <a:t>Amazon Punchout Walk-Thru</a:t>
            </a:r>
          </a:p>
          <a:p>
            <a:pPr eaLnBrk="1" hangingPunct="1"/>
            <a:r>
              <a:rPr lang="en-US" altLang="en-US" sz="2400"/>
              <a:t>Next Steps</a:t>
            </a:r>
          </a:p>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966171CA-2593-4CCD-229A-825C5F86A5FC}"/>
              </a:ext>
            </a:extLst>
          </p:cNvPr>
          <p:cNvSpPr>
            <a:spLocks noGrp="1"/>
          </p:cNvSpPr>
          <p:nvPr>
            <p:ph type="title"/>
          </p:nvPr>
        </p:nvSpPr>
        <p:spPr/>
        <p:txBody>
          <a:bodyPr/>
          <a:lstStyle/>
          <a:p>
            <a:pPr eaLnBrk="1" hangingPunct="1"/>
            <a:endParaRPr lang="en-US" altLang="en-US"/>
          </a:p>
        </p:txBody>
      </p:sp>
      <p:sp>
        <p:nvSpPr>
          <p:cNvPr id="29699" name="TextBox 2">
            <a:extLst>
              <a:ext uri="{FF2B5EF4-FFF2-40B4-BE49-F238E27FC236}">
                <a16:creationId xmlns:a16="http://schemas.microsoft.com/office/drawing/2014/main" id="{A8799653-EF2D-AC69-6223-DF2E90BD4AC8}"/>
              </a:ext>
            </a:extLst>
          </p:cNvPr>
          <p:cNvSpPr txBox="1">
            <a:spLocks noChangeArrowheads="1"/>
          </p:cNvSpPr>
          <p:nvPr/>
        </p:nvSpPr>
        <p:spPr bwMode="auto">
          <a:xfrm>
            <a:off x="647700" y="2286000"/>
            <a:ext cx="78486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92C82"/>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rgbClr val="7F7F7F"/>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rgbClr val="7F7F7F"/>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5400" b="1" dirty="0"/>
              <a:t>Questions?</a:t>
            </a:r>
          </a:p>
          <a:p>
            <a:pPr eaLnBrk="1" hangingPunct="1">
              <a:spcBef>
                <a:spcPct val="0"/>
              </a:spcBef>
              <a:buFontTx/>
              <a:buNone/>
            </a:pPr>
            <a:endParaRPr lang="en-US" altLang="en-US" b="1" dirty="0">
              <a:solidFill>
                <a:schemeClr val="tx1"/>
              </a:solidFill>
              <a:latin typeface="Calibri" panose="020F0502020204030204" pitchFamily="34" charset="0"/>
            </a:endParaRPr>
          </a:p>
          <a:p>
            <a:pPr algn="ctr" eaLnBrk="1" hangingPunct="1">
              <a:spcBef>
                <a:spcPct val="0"/>
              </a:spcBef>
              <a:buFontTx/>
              <a:buNone/>
            </a:pPr>
            <a:r>
              <a:rPr lang="en-US" altLang="en-US" sz="2000" b="1" dirty="0">
                <a:solidFill>
                  <a:schemeClr val="tx1"/>
                </a:solidFill>
              </a:rPr>
              <a:t>Jaggaer Training Materials:  </a:t>
            </a:r>
          </a:p>
          <a:p>
            <a:pPr algn="ctr" eaLnBrk="1" hangingPunct="1">
              <a:spcBef>
                <a:spcPct val="0"/>
              </a:spcBef>
              <a:buFontTx/>
              <a:buNone/>
            </a:pPr>
            <a:r>
              <a:rPr lang="en-US" altLang="en-US" sz="2000" b="1" dirty="0">
                <a:solidFill>
                  <a:schemeClr val="tx1"/>
                </a:solidFill>
                <a:hlinkClick r:id="rId2"/>
              </a:rPr>
              <a:t>https://finance.tcu.edu/jaggaer-resources/</a:t>
            </a:r>
            <a:r>
              <a:rPr lang="en-US" altLang="en-US" sz="2000" b="1" dirty="0">
                <a:solidFill>
                  <a:schemeClr val="tx1"/>
                </a:solidFill>
              </a:rPr>
              <a:t> </a:t>
            </a:r>
          </a:p>
          <a:p>
            <a:pPr algn="ctr" eaLnBrk="1" hangingPunct="1">
              <a:spcBef>
                <a:spcPct val="0"/>
              </a:spcBef>
              <a:buFontTx/>
              <a:buNone/>
            </a:pPr>
            <a:endParaRPr lang="en-US" altLang="en-US" sz="2000" b="1" dirty="0">
              <a:solidFill>
                <a:schemeClr val="tx1"/>
              </a:solidFill>
            </a:endParaRPr>
          </a:p>
          <a:p>
            <a:pPr algn="ctr" eaLnBrk="1" hangingPunct="1">
              <a:spcBef>
                <a:spcPct val="0"/>
              </a:spcBef>
              <a:buFontTx/>
              <a:buNone/>
            </a:pPr>
            <a:r>
              <a:rPr lang="en-US" altLang="en-US" sz="2000" b="1" dirty="0">
                <a:solidFill>
                  <a:schemeClr val="tx1"/>
                </a:solidFill>
              </a:rPr>
              <a:t>Additional questions </a:t>
            </a:r>
            <a:r>
              <a:rPr lang="en-US" altLang="en-US" sz="2000" b="1" u="sng" dirty="0">
                <a:solidFill>
                  <a:schemeClr val="tx1"/>
                </a:solidFill>
              </a:rPr>
              <a:t>after</a:t>
            </a:r>
            <a:r>
              <a:rPr lang="en-US" altLang="en-US" sz="2000" b="1" dirty="0">
                <a:solidFill>
                  <a:schemeClr val="tx1"/>
                </a:solidFill>
              </a:rPr>
              <a:t> training send to:</a:t>
            </a:r>
          </a:p>
          <a:p>
            <a:pPr algn="ctr" eaLnBrk="1" hangingPunct="1">
              <a:spcBef>
                <a:spcPct val="0"/>
              </a:spcBef>
              <a:buFontTx/>
              <a:buNone/>
            </a:pPr>
            <a:r>
              <a:rPr lang="en-US" altLang="en-US" sz="2000" b="1" dirty="0">
                <a:solidFill>
                  <a:schemeClr val="tx1"/>
                </a:solidFill>
                <a:hlinkClick r:id="rId3"/>
              </a:rPr>
              <a:t>jaggaer@tcu.edu</a:t>
            </a:r>
            <a:r>
              <a:rPr lang="en-US" altLang="en-US" sz="2000" b="1" dirty="0">
                <a:solidFill>
                  <a:schemeClr val="tx1"/>
                </a:solidFill>
              </a:rPr>
              <a:t> </a:t>
            </a:r>
          </a:p>
          <a:p>
            <a:pPr algn="ctr" eaLnBrk="1" hangingPunct="1">
              <a:spcBef>
                <a:spcPct val="0"/>
              </a:spcBef>
              <a:buFontTx/>
              <a:buNone/>
            </a:pPr>
            <a:endParaRPr lang="en-US" altLang="en-US" sz="2000" b="1" dirty="0">
              <a:solidFill>
                <a:schemeClr val="tx1"/>
              </a:solidFill>
              <a:latin typeface="Calibri" panose="020F0502020204030204" pitchFamily="34" charset="0"/>
            </a:endParaRPr>
          </a:p>
          <a:p>
            <a:pPr eaLnBrk="1" hangingPunct="1">
              <a:spcBef>
                <a:spcPct val="0"/>
              </a:spcBef>
              <a:buFontTx/>
              <a:buNone/>
            </a:pPr>
            <a:endParaRPr lang="en-US" altLang="en-US" sz="1800" dirty="0">
              <a:solidFill>
                <a:schemeClr val="tx1"/>
              </a:solidFill>
              <a:latin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E1831FB-3339-31B8-FECA-8DABF095DE1C}"/>
              </a:ext>
            </a:extLst>
          </p:cNvPr>
          <p:cNvSpPr>
            <a:spLocks noGrp="1"/>
          </p:cNvSpPr>
          <p:nvPr>
            <p:ph type="title"/>
          </p:nvPr>
        </p:nvSpPr>
        <p:spPr/>
        <p:txBody>
          <a:bodyPr/>
          <a:lstStyle/>
          <a:p>
            <a:r>
              <a:rPr lang="en-US" altLang="en-US"/>
              <a:t>ROLE OF PROCUREMENT</a:t>
            </a:r>
          </a:p>
        </p:txBody>
      </p:sp>
      <p:sp>
        <p:nvSpPr>
          <p:cNvPr id="3" name="Content Placeholder 2">
            <a:extLst>
              <a:ext uri="{FF2B5EF4-FFF2-40B4-BE49-F238E27FC236}">
                <a16:creationId xmlns:a16="http://schemas.microsoft.com/office/drawing/2014/main" id="{2AFD6784-FDF1-037A-3629-A0EC1127F8A7}"/>
              </a:ext>
            </a:extLst>
          </p:cNvPr>
          <p:cNvSpPr>
            <a:spLocks noGrp="1"/>
          </p:cNvSpPr>
          <p:nvPr>
            <p:ph idx="1"/>
          </p:nvPr>
        </p:nvSpPr>
        <p:spPr/>
        <p:txBody>
          <a:bodyPr/>
          <a:lstStyle/>
          <a:p>
            <a:pPr marL="0" indent="0" eaLnBrk="1" hangingPunct="1">
              <a:buFont typeface="Arial" panose="020B0604020202020204" pitchFamily="34" charset="0"/>
              <a:buNone/>
              <a:defRPr/>
            </a:pPr>
            <a:r>
              <a:rPr lang="en-US" sz="2400" dirty="0"/>
              <a:t>It is the strategic process that involves the purchase of goods and services.</a:t>
            </a:r>
          </a:p>
          <a:p>
            <a:pPr marL="0" indent="0" eaLnBrk="1" hangingPunct="1">
              <a:buFont typeface="Arial" panose="020B0604020202020204" pitchFamily="34" charset="0"/>
              <a:buNone/>
              <a:defRPr/>
            </a:pPr>
            <a:endParaRPr lang="en-US" sz="1200" dirty="0"/>
          </a:p>
          <a:p>
            <a:pPr marL="0" indent="0" eaLnBrk="1" hangingPunct="1">
              <a:buFont typeface="Arial" panose="020B0604020202020204" pitchFamily="34" charset="0"/>
              <a:buNone/>
              <a:defRPr/>
            </a:pPr>
            <a:r>
              <a:rPr lang="en-US" sz="1900" b="1" dirty="0"/>
              <a:t>Procurement Role</a:t>
            </a:r>
            <a:r>
              <a:rPr lang="en-US" sz="1900" dirty="0"/>
              <a:t>:</a:t>
            </a:r>
          </a:p>
          <a:p>
            <a:pPr marL="457200" indent="-457200" eaLnBrk="1" hangingPunct="1">
              <a:defRPr/>
            </a:pPr>
            <a:r>
              <a:rPr lang="en-US" sz="1900" dirty="0"/>
              <a:t>Facilitates the purchase of goods and services </a:t>
            </a:r>
            <a:r>
              <a:rPr lang="en-US" sz="1900" b="1" u="sng" dirty="0"/>
              <a:t>prior</a:t>
            </a:r>
            <a:r>
              <a:rPr lang="en-US" sz="1900" dirty="0"/>
              <a:t> to obtaining any goods and services.</a:t>
            </a:r>
          </a:p>
          <a:p>
            <a:pPr marL="457200" indent="-457200" eaLnBrk="1" hangingPunct="1">
              <a:defRPr/>
            </a:pPr>
            <a:r>
              <a:rPr lang="en-US" sz="1900" dirty="0"/>
              <a:t>Implements procurement tools, systems, and guidelines related to purchases on campus.</a:t>
            </a:r>
          </a:p>
          <a:p>
            <a:pPr marL="457200" indent="-457200" eaLnBrk="1" hangingPunct="1">
              <a:defRPr/>
            </a:pPr>
            <a:r>
              <a:rPr lang="en-US" sz="1900" dirty="0"/>
              <a:t>Sets up catalogs, contracts and/or punch out suppliers so that campus can purchase goods and services.</a:t>
            </a:r>
          </a:p>
          <a:p>
            <a:pPr marL="457200" indent="-457200" eaLnBrk="1" hangingPunct="1">
              <a:defRPr/>
            </a:pPr>
            <a:r>
              <a:rPr lang="en-US" sz="1900" dirty="0"/>
              <a:t>Facilitates formal competitive solicitation process. </a:t>
            </a:r>
          </a:p>
          <a:p>
            <a:pPr marL="457200" indent="-457200" eaLnBrk="1" hangingPunct="1">
              <a:defRPr/>
            </a:pPr>
            <a:r>
              <a:rPr lang="en-US" sz="1900" dirty="0"/>
              <a:t>Assists in negotiations with suppliers and securing the best pricing, delivery, and services.</a:t>
            </a:r>
          </a:p>
          <a:p>
            <a:pP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AC506535-BF95-2F94-7AD7-8CF97DB88178}"/>
              </a:ext>
            </a:extLst>
          </p:cNvPr>
          <p:cNvSpPr>
            <a:spLocks noGrp="1"/>
          </p:cNvSpPr>
          <p:nvPr>
            <p:ph type="title"/>
          </p:nvPr>
        </p:nvSpPr>
        <p:spPr/>
        <p:txBody>
          <a:bodyPr/>
          <a:lstStyle/>
          <a:p>
            <a:r>
              <a:rPr lang="en-US" altLang="en-US"/>
              <a:t>JAGGAER SYSTEM</a:t>
            </a:r>
          </a:p>
        </p:txBody>
      </p:sp>
      <p:sp>
        <p:nvSpPr>
          <p:cNvPr id="3" name="Content Placeholder 2">
            <a:extLst>
              <a:ext uri="{FF2B5EF4-FFF2-40B4-BE49-F238E27FC236}">
                <a16:creationId xmlns:a16="http://schemas.microsoft.com/office/drawing/2014/main" id="{48172987-55EC-AD2F-9DC7-4AB8B4563FA3}"/>
              </a:ext>
            </a:extLst>
          </p:cNvPr>
          <p:cNvSpPr>
            <a:spLocks noGrp="1"/>
          </p:cNvSpPr>
          <p:nvPr>
            <p:ph idx="1"/>
          </p:nvPr>
        </p:nvSpPr>
        <p:spPr/>
        <p:txBody>
          <a:bodyPr/>
          <a:lstStyle/>
          <a:p>
            <a:pPr marL="0" indent="0">
              <a:buFont typeface="Arial" panose="020B0604020202020204" pitchFamily="34" charset="0"/>
              <a:buNone/>
              <a:defRPr/>
            </a:pPr>
            <a:r>
              <a:rPr lang="en-US" altLang="en-US" sz="2400" dirty="0"/>
              <a:t>Jaggaer is an E-Procurement system that manages spend and procurement processes for TCU.</a:t>
            </a:r>
          </a:p>
          <a:p>
            <a:pPr marL="457200" indent="-457200">
              <a:defRPr/>
            </a:pPr>
            <a:endParaRPr lang="en-US" altLang="en-US" sz="2400" dirty="0"/>
          </a:p>
          <a:p>
            <a:pPr marL="0" indent="0">
              <a:buFont typeface="Arial" panose="020B0604020202020204" pitchFamily="34" charset="0"/>
              <a:buNone/>
              <a:defRPr/>
            </a:pPr>
            <a:r>
              <a:rPr lang="en-US" altLang="en-US" sz="2400" b="1" dirty="0"/>
              <a:t>Benefits</a:t>
            </a:r>
            <a:r>
              <a:rPr lang="en-US" altLang="en-US" sz="2400" dirty="0"/>
              <a:t>: </a:t>
            </a:r>
          </a:p>
          <a:p>
            <a:pPr>
              <a:defRPr/>
            </a:pPr>
            <a:r>
              <a:rPr lang="en-US" altLang="en-US" sz="2400" dirty="0"/>
              <a:t>Strategic Sourcing</a:t>
            </a:r>
          </a:p>
          <a:p>
            <a:pPr>
              <a:defRPr/>
            </a:pPr>
            <a:r>
              <a:rPr lang="en-US" altLang="en-US" sz="2400" dirty="0"/>
              <a:t>Tracking Spend</a:t>
            </a:r>
          </a:p>
          <a:p>
            <a:pPr>
              <a:defRPr/>
            </a:pPr>
            <a:r>
              <a:rPr lang="en-US" altLang="en-US" sz="2400" dirty="0"/>
              <a:t>Punchout Catalogs</a:t>
            </a:r>
          </a:p>
          <a:p>
            <a:pPr>
              <a:defRPr/>
            </a:pPr>
            <a:r>
              <a:rPr lang="en-US" altLang="en-US" sz="2400" dirty="0"/>
              <a:t>Faster Processing </a:t>
            </a:r>
          </a:p>
          <a:p>
            <a:pPr>
              <a:defRPr/>
            </a:pPr>
            <a:r>
              <a:rPr lang="en-US" altLang="en-US" sz="2400" dirty="0"/>
              <a:t>Automated Approvals</a:t>
            </a:r>
          </a:p>
          <a:p>
            <a:pPr>
              <a:defRPr/>
            </a:pPr>
            <a:r>
              <a:rPr lang="en-US" altLang="en-US" sz="2400" dirty="0"/>
              <a:t>Helps to minimize risk/fraud </a:t>
            </a:r>
          </a:p>
          <a:p>
            <a:pP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7447852D-3657-3CA9-C84C-C756AD3B11EE}"/>
              </a:ext>
            </a:extLst>
          </p:cNvPr>
          <p:cNvSpPr>
            <a:spLocks noGrp="1"/>
          </p:cNvSpPr>
          <p:nvPr>
            <p:ph type="title"/>
          </p:nvPr>
        </p:nvSpPr>
        <p:spPr/>
        <p:txBody>
          <a:bodyPr/>
          <a:lstStyle/>
          <a:p>
            <a:r>
              <a:rPr lang="en-US" altLang="en-US"/>
              <a:t>JAGGAER ROLES</a:t>
            </a:r>
          </a:p>
        </p:txBody>
      </p:sp>
      <p:sp>
        <p:nvSpPr>
          <p:cNvPr id="3" name="Content Placeholder 2">
            <a:extLst>
              <a:ext uri="{FF2B5EF4-FFF2-40B4-BE49-F238E27FC236}">
                <a16:creationId xmlns:a16="http://schemas.microsoft.com/office/drawing/2014/main" id="{80A7F489-12AC-B446-91EB-2CB86A25D3E3}"/>
              </a:ext>
            </a:extLst>
          </p:cNvPr>
          <p:cNvSpPr>
            <a:spLocks noGrp="1"/>
          </p:cNvSpPr>
          <p:nvPr>
            <p:ph idx="1"/>
          </p:nvPr>
        </p:nvSpPr>
        <p:spPr/>
        <p:txBody>
          <a:bodyPr/>
          <a:lstStyle/>
          <a:p>
            <a:pPr marL="0" indent="0" eaLnBrk="1" hangingPunct="1">
              <a:buNone/>
              <a:defRPr/>
            </a:pPr>
            <a:r>
              <a:rPr lang="en-US" sz="1600" dirty="0"/>
              <a:t>Jaggaer roles must be requested at: </a:t>
            </a:r>
            <a:r>
              <a:rPr lang="en-US" sz="1600" dirty="0">
                <a:hlinkClick r:id="rId2"/>
              </a:rPr>
              <a:t>https://finance.tcu.edu/jaggaer-resources/access-request.php</a:t>
            </a:r>
            <a:r>
              <a:rPr lang="en-US" sz="1600" dirty="0"/>
              <a:t> </a:t>
            </a:r>
          </a:p>
          <a:p>
            <a:pPr marL="457200" indent="-457200" eaLnBrk="1" hangingPunct="1">
              <a:defRPr/>
            </a:pPr>
            <a:r>
              <a:rPr lang="en-US" sz="1600" b="1" dirty="0"/>
              <a:t>Shopper Role</a:t>
            </a:r>
            <a:r>
              <a:rPr lang="en-US" sz="1600" dirty="0"/>
              <a:t> – </a:t>
            </a:r>
            <a:r>
              <a:rPr lang="en-US" sz="1600" dirty="0">
                <a:ea typeface="Times New Roman" panose="02020603050405020304" pitchFamily="18" charset="0"/>
              </a:rPr>
              <a:t> All employees are automatically assigned the shopper role within Jaggaer. Shoppers can create a cart but must assign their cart to a departmental requester to complete and submit the cart for purchase. </a:t>
            </a:r>
          </a:p>
          <a:p>
            <a:pPr marL="0" indent="0" eaLnBrk="1" hangingPunct="1">
              <a:buFont typeface="Arial" panose="020B0604020202020204" pitchFamily="34" charset="0"/>
              <a:buNone/>
              <a:defRPr/>
            </a:pPr>
            <a:r>
              <a:rPr lang="en-US" sz="1600" dirty="0">
                <a:ea typeface="Times New Roman" panose="02020603050405020304" pitchFamily="18" charset="0"/>
              </a:rPr>
              <a:t> </a:t>
            </a:r>
            <a:endParaRPr lang="en-US" sz="1600" dirty="0"/>
          </a:p>
          <a:p>
            <a:pPr marL="457200" indent="-457200" eaLnBrk="1" hangingPunct="1">
              <a:defRPr/>
            </a:pPr>
            <a:r>
              <a:rPr lang="en-US" sz="1600" b="1" dirty="0"/>
              <a:t>Requester/Submitter Role –</a:t>
            </a:r>
            <a:r>
              <a:rPr lang="en-US" sz="1600" dirty="0"/>
              <a:t> </a:t>
            </a:r>
            <a:r>
              <a:rPr lang="en-US" sz="1600" dirty="0">
                <a:ea typeface="Times New Roman" panose="02020603050405020304" pitchFamily="18" charset="0"/>
              </a:rPr>
              <a:t>Requesters can create requisitions, punchout catalog carts, submit the orders for processing, including carts assigned to them by other shoppers or approvers, and once goods are received, approve payment of the invoice.  </a:t>
            </a:r>
          </a:p>
          <a:p>
            <a:pPr marL="0" indent="0" eaLnBrk="1" hangingPunct="1">
              <a:buNone/>
              <a:defRPr/>
            </a:pPr>
            <a:r>
              <a:rPr lang="en-US" sz="1600" b="1" dirty="0">
                <a:ea typeface="Times New Roman" panose="02020603050405020304" pitchFamily="18" charset="0"/>
              </a:rPr>
              <a:t>	Note: </a:t>
            </a:r>
            <a:r>
              <a:rPr lang="en-US" sz="1600" dirty="0">
                <a:ea typeface="Times New Roman" panose="02020603050405020304" pitchFamily="18" charset="0"/>
              </a:rPr>
              <a:t>Requesters cannot approve their own purchases.</a:t>
            </a:r>
          </a:p>
          <a:p>
            <a:pPr marL="457200" indent="-457200" eaLnBrk="1" hangingPunct="1">
              <a:defRPr/>
            </a:pPr>
            <a:endParaRPr lang="en-US" sz="1600" dirty="0"/>
          </a:p>
          <a:p>
            <a:pPr marL="457200" indent="-457200" eaLnBrk="1" hangingPunct="1">
              <a:defRPr/>
            </a:pPr>
            <a:r>
              <a:rPr lang="en-US" sz="1600" b="1" dirty="0"/>
              <a:t>Approval Role –</a:t>
            </a:r>
            <a:r>
              <a:rPr lang="en-US" sz="1600" dirty="0"/>
              <a:t> </a:t>
            </a:r>
            <a:r>
              <a:rPr lang="en-US" sz="1600" dirty="0">
                <a:ea typeface="Calibri" panose="020F0502020204030204" pitchFamily="34" charset="0"/>
              </a:rPr>
              <a:t>Ensure the following: </a:t>
            </a:r>
            <a:r>
              <a:rPr lang="en-US" sz="1600" kern="0" dirty="0">
                <a:ea typeface="Times New Roman" panose="02020603050405020304" pitchFamily="18" charset="0"/>
              </a:rPr>
              <a:t>the items on the requisition are for business use, an appropriate budget is being used, the items are authorized on that particular budget, and the requisition has the appropriate information in it prior to approval.  If the purchase should not approved, the Approver can return the requisition back to the Requester.   </a:t>
            </a:r>
          </a:p>
          <a:p>
            <a:pPr marL="0" indent="0" eaLnBrk="1" hangingPunct="1">
              <a:buNone/>
              <a:defRPr/>
            </a:pPr>
            <a:r>
              <a:rPr lang="en-US" sz="1600" b="1" kern="0" dirty="0">
                <a:ea typeface="Times New Roman" panose="02020603050405020304" pitchFamily="18" charset="0"/>
              </a:rPr>
              <a:t>	Note:</a:t>
            </a:r>
            <a:r>
              <a:rPr lang="en-US" sz="1600" kern="0" dirty="0">
                <a:ea typeface="Times New Roman" panose="02020603050405020304" pitchFamily="18" charset="0"/>
              </a:rPr>
              <a:t> Approvers cannot be requesters or submit orders for processing.</a:t>
            </a:r>
            <a:endParaRPr lang="en-US" sz="1600" dirty="0"/>
          </a:p>
          <a:p>
            <a:pP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F04A564-969C-B84E-1C06-CE0230F336A3}"/>
              </a:ext>
            </a:extLst>
          </p:cNvPr>
          <p:cNvSpPr>
            <a:spLocks noGrp="1"/>
          </p:cNvSpPr>
          <p:nvPr>
            <p:ph type="title"/>
          </p:nvPr>
        </p:nvSpPr>
        <p:spPr/>
        <p:txBody>
          <a:bodyPr/>
          <a:lstStyle/>
          <a:p>
            <a:r>
              <a:rPr lang="en-US" altLang="en-US"/>
              <a:t>PUNCHOUT CATALOGS</a:t>
            </a:r>
          </a:p>
        </p:txBody>
      </p:sp>
      <p:sp>
        <p:nvSpPr>
          <p:cNvPr id="3" name="Content Placeholder 2">
            <a:extLst>
              <a:ext uri="{FF2B5EF4-FFF2-40B4-BE49-F238E27FC236}">
                <a16:creationId xmlns:a16="http://schemas.microsoft.com/office/drawing/2014/main" id="{BDDEA2DB-E22B-62D4-35E5-39658CBB0A9D}"/>
              </a:ext>
            </a:extLst>
          </p:cNvPr>
          <p:cNvSpPr>
            <a:spLocks noGrp="1"/>
          </p:cNvSpPr>
          <p:nvPr>
            <p:ph idx="1"/>
          </p:nvPr>
        </p:nvSpPr>
        <p:spPr/>
        <p:txBody>
          <a:bodyPr/>
          <a:lstStyle/>
          <a:p>
            <a:pPr marL="0" indent="0">
              <a:buFont typeface="Arial" panose="020B0604020202020204" pitchFamily="34" charset="0"/>
              <a:buNone/>
              <a:defRPr/>
            </a:pPr>
            <a:r>
              <a:rPr lang="en-US" sz="1800" dirty="0"/>
              <a:t>Punchout refers to a digital system in which a supplier allows customers to shop for products and then purchase the goods within TCU’s Jaggaer system.</a:t>
            </a:r>
          </a:p>
          <a:p>
            <a:pPr>
              <a:defRPr/>
            </a:pPr>
            <a:endParaRPr lang="en-US" sz="1800" dirty="0"/>
          </a:p>
          <a:p>
            <a:pPr marL="0" indent="0">
              <a:buFont typeface="Arial" panose="020B0604020202020204" pitchFamily="34" charset="0"/>
              <a:buNone/>
              <a:defRPr/>
            </a:pPr>
            <a:r>
              <a:rPr lang="en-US" sz="1800" b="1" dirty="0"/>
              <a:t>Benefits</a:t>
            </a:r>
            <a:r>
              <a:rPr lang="en-US" sz="1800" dirty="0"/>
              <a:t>:  </a:t>
            </a:r>
          </a:p>
          <a:p>
            <a:pPr>
              <a:defRPr/>
            </a:pPr>
            <a:r>
              <a:rPr lang="en-US" sz="1800" dirty="0"/>
              <a:t>Real-time and up-to-date stock, pricing, and delivery dates.  Generally, it provides a typical online shopping experience.</a:t>
            </a:r>
          </a:p>
          <a:p>
            <a:pPr>
              <a:defRPr/>
            </a:pPr>
            <a:r>
              <a:rPr lang="en-US" sz="1800" dirty="0"/>
              <a:t>Automatically fills out the requisition forms and efficiently goes through approval workflows.</a:t>
            </a:r>
          </a:p>
          <a:p>
            <a:pPr>
              <a:defRPr/>
            </a:pPr>
            <a:r>
              <a:rPr lang="en-US" sz="1800" dirty="0"/>
              <a:t>TCU will provide the following two punchout suppliers:</a:t>
            </a:r>
          </a:p>
          <a:p>
            <a:pPr marL="0" indent="0">
              <a:buFont typeface="Arial" panose="020B0604020202020204" pitchFamily="34" charset="0"/>
              <a:buNone/>
              <a:defRPr/>
            </a:pPr>
            <a:r>
              <a:rPr lang="en-US" sz="1800" dirty="0"/>
              <a:t>	Amazon</a:t>
            </a:r>
          </a:p>
          <a:p>
            <a:pPr marL="0" indent="0">
              <a:buFont typeface="Arial" panose="020B0604020202020204" pitchFamily="34" charset="0"/>
              <a:buNone/>
              <a:defRPr/>
            </a:pPr>
            <a:r>
              <a:rPr lang="en-US" sz="1800" dirty="0"/>
              <a:t>	Staples</a:t>
            </a:r>
          </a:p>
          <a:p>
            <a:pPr marL="0" indent="0">
              <a:buFont typeface="Arial" panose="020B0604020202020204" pitchFamily="34" charset="0"/>
              <a:buNone/>
              <a:defRPr/>
            </a:pPr>
            <a:endParaRPr lang="en-US" sz="1800" dirty="0"/>
          </a:p>
          <a:p>
            <a:pPr marL="0" indent="0">
              <a:buFont typeface="Arial" panose="020B0604020202020204" pitchFamily="34" charset="0"/>
              <a:buNone/>
              <a:defRPr/>
            </a:pPr>
            <a:r>
              <a:rPr lang="en-US" sz="1800" b="1" dirty="0"/>
              <a:t>Note:</a:t>
            </a:r>
            <a:r>
              <a:rPr lang="en-US" sz="1800" dirty="0"/>
              <a:t>  More suppliers catalogs to come </a:t>
            </a:r>
            <a:r>
              <a:rPr lang="en-US" sz="1800" dirty="0">
                <a:sym typeface="Wingdings" panose="05000000000000000000" pitchFamily="2" charset="2"/>
              </a:rPr>
              <a:t></a:t>
            </a:r>
            <a:endParaRPr lang="en-US" sz="1800" dirty="0"/>
          </a:p>
          <a:p>
            <a:pP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50A2554-D27F-8A57-AE2C-3F7502DCB924}"/>
              </a:ext>
            </a:extLst>
          </p:cNvPr>
          <p:cNvSpPr>
            <a:spLocks noGrp="1"/>
          </p:cNvSpPr>
          <p:nvPr>
            <p:ph type="title"/>
          </p:nvPr>
        </p:nvSpPr>
        <p:spPr/>
        <p:txBody>
          <a:bodyPr/>
          <a:lstStyle/>
          <a:p>
            <a:r>
              <a:rPr lang="en-US" altLang="en-US" sz="3000"/>
              <a:t>PUNCHOUT CATALOG PROCESS</a:t>
            </a:r>
          </a:p>
        </p:txBody>
      </p:sp>
      <p:sp>
        <p:nvSpPr>
          <p:cNvPr id="3" name="Content Placeholder 2">
            <a:extLst>
              <a:ext uri="{FF2B5EF4-FFF2-40B4-BE49-F238E27FC236}">
                <a16:creationId xmlns:a16="http://schemas.microsoft.com/office/drawing/2014/main" id="{1783B687-D613-F3F7-FC59-48FEC6A196DC}"/>
              </a:ext>
            </a:extLst>
          </p:cNvPr>
          <p:cNvSpPr>
            <a:spLocks noGrp="1"/>
          </p:cNvSpPr>
          <p:nvPr>
            <p:ph idx="1"/>
          </p:nvPr>
        </p:nvSpPr>
        <p:spPr/>
        <p:txBody>
          <a:bodyPr/>
          <a:lstStyle/>
          <a:p>
            <a:pPr marL="0" indent="0">
              <a:spcBef>
                <a:spcPts val="0"/>
              </a:spcBef>
              <a:spcAft>
                <a:spcPts val="0"/>
              </a:spcAft>
              <a:buFont typeface="Arial" panose="020B0604020202020204" pitchFamily="34" charset="0"/>
              <a:buNone/>
              <a:defRPr/>
            </a:pPr>
            <a:r>
              <a:rPr lang="en-US" sz="1500" b="1" dirty="0">
                <a:ea typeface="Times New Roman" panose="02020603050405020304" pitchFamily="18" charset="0"/>
              </a:rPr>
              <a:t>Create the Pre-Approval Requisition</a:t>
            </a:r>
          </a:p>
          <a:p>
            <a:pPr lvl="1">
              <a:spcBef>
                <a:spcPts val="0"/>
              </a:spcBef>
              <a:spcAft>
                <a:spcPts val="0"/>
              </a:spcAft>
              <a:buFont typeface="Arial" panose="020B0604020202020204" pitchFamily="34" charset="0"/>
              <a:buChar char="•"/>
              <a:defRPr/>
            </a:pPr>
            <a:r>
              <a:rPr lang="en-US" sz="1500" dirty="0">
                <a:solidFill>
                  <a:srgbClr val="592C82"/>
                </a:solidFill>
                <a:latin typeface="Arial" panose="020B0604020202020204" pitchFamily="34" charset="0"/>
                <a:ea typeface="Times New Roman" panose="02020603050405020304" pitchFamily="18" charset="0"/>
                <a:cs typeface="Arial" panose="020B0604020202020204" pitchFamily="34" charset="0"/>
              </a:rPr>
              <a:t>Login to Jagger (every time) and launch the punchout from the tile</a:t>
            </a:r>
            <a:endParaRPr lang="en-US" sz="1500" dirty="0">
              <a:solidFill>
                <a:srgbClr val="592C82"/>
              </a:solidFill>
              <a:latin typeface="Arial" panose="020B0604020202020204" pitchFamily="34" charset="0"/>
              <a:ea typeface="Calibri" panose="020F0502020204030204" pitchFamily="34" charset="0"/>
              <a:cs typeface="Arial" panose="020B0604020202020204" pitchFamily="34" charset="0"/>
            </a:endParaRPr>
          </a:p>
          <a:p>
            <a:pPr lvl="1">
              <a:spcBef>
                <a:spcPts val="0"/>
              </a:spcBef>
              <a:spcAft>
                <a:spcPts val="0"/>
              </a:spcAft>
              <a:buFont typeface="Arial" panose="020B0604020202020204" pitchFamily="34" charset="0"/>
              <a:buChar char="•"/>
              <a:defRPr/>
            </a:pPr>
            <a:r>
              <a:rPr lang="en-US" sz="1500" dirty="0">
                <a:solidFill>
                  <a:srgbClr val="592C82"/>
                </a:solidFill>
                <a:latin typeface="Arial" panose="020B0604020202020204" pitchFamily="34" charset="0"/>
                <a:ea typeface="Times New Roman" panose="02020603050405020304" pitchFamily="18" charset="0"/>
                <a:cs typeface="Arial" panose="020B0604020202020204" pitchFamily="34" charset="0"/>
              </a:rPr>
              <a:t>Shop on the vendor site and complete the purchase to send the cart information to Jaggaer</a:t>
            </a:r>
            <a:endParaRPr lang="en-US" sz="1500" dirty="0">
              <a:solidFill>
                <a:srgbClr val="592C82"/>
              </a:solidFill>
              <a:latin typeface="Arial" panose="020B0604020202020204" pitchFamily="34" charset="0"/>
              <a:ea typeface="Calibri" panose="020F0502020204030204" pitchFamily="34" charset="0"/>
              <a:cs typeface="Arial" panose="020B0604020202020204" pitchFamily="34" charset="0"/>
            </a:endParaRPr>
          </a:p>
          <a:p>
            <a:pPr lvl="1">
              <a:spcBef>
                <a:spcPts val="0"/>
              </a:spcBef>
              <a:spcAft>
                <a:spcPts val="0"/>
              </a:spcAft>
              <a:buFont typeface="Arial" panose="020B0604020202020204" pitchFamily="34" charset="0"/>
              <a:buChar char="•"/>
              <a:defRPr/>
            </a:pPr>
            <a:r>
              <a:rPr lang="en-US" sz="1500" dirty="0">
                <a:solidFill>
                  <a:srgbClr val="592C82"/>
                </a:solidFill>
                <a:latin typeface="Arial" panose="020B0604020202020204" pitchFamily="34" charset="0"/>
                <a:ea typeface="Times New Roman" panose="02020603050405020304" pitchFamily="18" charset="0"/>
                <a:cs typeface="Arial" panose="020B0604020202020204" pitchFamily="34" charset="0"/>
              </a:rPr>
              <a:t>Verify all information and submit the cart for approval</a:t>
            </a:r>
          </a:p>
          <a:p>
            <a:pPr lvl="1">
              <a:spcBef>
                <a:spcPts val="0"/>
              </a:spcBef>
              <a:spcAft>
                <a:spcPts val="0"/>
              </a:spcAft>
              <a:buFont typeface="Arial" panose="020B0604020202020204" pitchFamily="34" charset="0"/>
              <a:buChar char="•"/>
              <a:defRPr/>
            </a:pPr>
            <a:endParaRPr lang="en-US" sz="1500" dirty="0">
              <a:solidFill>
                <a:srgbClr val="592C82"/>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0"/>
              </a:spcAft>
              <a:buFont typeface="Arial" panose="020B0604020202020204" pitchFamily="34" charset="0"/>
              <a:buNone/>
              <a:defRPr/>
            </a:pPr>
            <a:r>
              <a:rPr lang="en-US" sz="1500" b="1" dirty="0">
                <a:ea typeface="Times New Roman" panose="02020603050405020304" pitchFamily="18" charset="0"/>
              </a:rPr>
              <a:t>Requisition Approval</a:t>
            </a:r>
            <a:endParaRPr lang="en-US" sz="1500" b="1" dirty="0">
              <a:ea typeface="Calibri" panose="020F0502020204030204" pitchFamily="34" charset="0"/>
            </a:endParaRPr>
          </a:p>
          <a:p>
            <a:pPr lvl="1">
              <a:spcBef>
                <a:spcPts val="0"/>
              </a:spcBef>
              <a:spcAft>
                <a:spcPts val="0"/>
              </a:spcAft>
              <a:buFont typeface="Arial" panose="020B0604020202020204" pitchFamily="34" charset="0"/>
              <a:buChar char="•"/>
              <a:defRPr/>
            </a:pPr>
            <a:r>
              <a:rPr lang="en-US" sz="1500" dirty="0">
                <a:solidFill>
                  <a:srgbClr val="592C82"/>
                </a:solidFill>
                <a:latin typeface="Arial" panose="020B0604020202020204" pitchFamily="34" charset="0"/>
                <a:ea typeface="Times New Roman" panose="02020603050405020304" pitchFamily="18" charset="0"/>
                <a:cs typeface="Arial" panose="020B0604020202020204" pitchFamily="34" charset="0"/>
              </a:rPr>
              <a:t>It is not yet “purchased” until this is fully complete</a:t>
            </a:r>
            <a:endParaRPr lang="en-US" sz="1500" dirty="0">
              <a:solidFill>
                <a:srgbClr val="592C82"/>
              </a:solidFill>
              <a:latin typeface="Arial" panose="020B0604020202020204" pitchFamily="34" charset="0"/>
              <a:ea typeface="Calibri" panose="020F0502020204030204" pitchFamily="34" charset="0"/>
              <a:cs typeface="Arial" panose="020B0604020202020204" pitchFamily="34" charset="0"/>
            </a:endParaRPr>
          </a:p>
          <a:p>
            <a:pPr lvl="1">
              <a:spcBef>
                <a:spcPts val="0"/>
              </a:spcBef>
              <a:spcAft>
                <a:spcPts val="0"/>
              </a:spcAft>
              <a:buFont typeface="Arial" panose="020B0604020202020204" pitchFamily="34" charset="0"/>
              <a:buChar char="•"/>
              <a:defRPr/>
            </a:pPr>
            <a:r>
              <a:rPr lang="en-US" sz="1500" dirty="0">
                <a:solidFill>
                  <a:srgbClr val="592C82"/>
                </a:solidFill>
                <a:latin typeface="Arial" panose="020B0604020202020204" pitchFamily="34" charset="0"/>
                <a:ea typeface="Times New Roman" panose="02020603050405020304" pitchFamily="18" charset="0"/>
                <a:cs typeface="Arial" panose="020B0604020202020204" pitchFamily="34" charset="0"/>
              </a:rPr>
              <a:t>Approval workflow (and the assigned folks) can be found on the requisition if it is time sensitive</a:t>
            </a:r>
            <a:endParaRPr lang="en-US" sz="1500" dirty="0">
              <a:solidFill>
                <a:srgbClr val="592C82"/>
              </a:solidFill>
              <a:latin typeface="Arial" panose="020B0604020202020204" pitchFamily="34" charset="0"/>
              <a:ea typeface="Calibri" panose="020F0502020204030204" pitchFamily="34" charset="0"/>
              <a:cs typeface="Arial" panose="020B0604020202020204" pitchFamily="34" charset="0"/>
            </a:endParaRPr>
          </a:p>
          <a:p>
            <a:pPr lvl="1">
              <a:spcBef>
                <a:spcPts val="0"/>
              </a:spcBef>
              <a:spcAft>
                <a:spcPts val="0"/>
              </a:spcAft>
              <a:buFont typeface="Arial" panose="020B0604020202020204" pitchFamily="34" charset="0"/>
              <a:buChar char="•"/>
              <a:defRPr/>
            </a:pPr>
            <a:r>
              <a:rPr lang="en-US" sz="1500" dirty="0">
                <a:solidFill>
                  <a:srgbClr val="592C82"/>
                </a:solidFill>
                <a:latin typeface="Arial" panose="020B0604020202020204" pitchFamily="34" charset="0"/>
                <a:ea typeface="Times New Roman" panose="02020603050405020304" pitchFamily="18" charset="0"/>
                <a:cs typeface="Arial" panose="020B0604020202020204" pitchFamily="34" charset="0"/>
              </a:rPr>
              <a:t>Once approvals are complete the system will automatically let the vendor know to complete the purchase</a:t>
            </a:r>
          </a:p>
          <a:p>
            <a:pPr lvl="1">
              <a:spcBef>
                <a:spcPts val="0"/>
              </a:spcBef>
              <a:spcAft>
                <a:spcPts val="0"/>
              </a:spcAft>
              <a:buFont typeface="Arial" panose="020B0604020202020204" pitchFamily="34" charset="0"/>
              <a:buChar char="•"/>
              <a:defRPr/>
            </a:pPr>
            <a:endParaRPr lang="en-US" sz="1500" dirty="0">
              <a:solidFill>
                <a:srgbClr val="592C82"/>
              </a:solidFill>
              <a:latin typeface="Arial" panose="020B0604020202020204" pitchFamily="34" charset="0"/>
              <a:ea typeface="Calibri" panose="020F0502020204030204" pitchFamily="34" charset="0"/>
              <a:cs typeface="Arial" panose="020B0604020202020204" pitchFamily="34" charset="0"/>
            </a:endParaRPr>
          </a:p>
          <a:p>
            <a:pPr marL="0" indent="0">
              <a:spcBef>
                <a:spcPts val="0"/>
              </a:spcBef>
              <a:spcAft>
                <a:spcPts val="0"/>
              </a:spcAft>
              <a:buFont typeface="Arial" panose="020B0604020202020204" pitchFamily="34" charset="0"/>
              <a:buNone/>
              <a:defRPr/>
            </a:pPr>
            <a:r>
              <a:rPr lang="en-US" sz="1500" b="1" dirty="0">
                <a:ea typeface="Times New Roman" panose="02020603050405020304" pitchFamily="18" charset="0"/>
              </a:rPr>
              <a:t>Invoice Approval</a:t>
            </a:r>
            <a:endParaRPr lang="en-US" sz="1500" b="1" dirty="0">
              <a:ea typeface="Calibri" panose="020F0502020204030204" pitchFamily="34" charset="0"/>
            </a:endParaRPr>
          </a:p>
          <a:p>
            <a:pPr lvl="1">
              <a:spcBef>
                <a:spcPts val="0"/>
              </a:spcBef>
              <a:spcAft>
                <a:spcPts val="0"/>
              </a:spcAft>
              <a:buFont typeface="Arial" panose="020B0604020202020204" pitchFamily="34" charset="0"/>
              <a:buChar char="•"/>
              <a:defRPr/>
            </a:pPr>
            <a:r>
              <a:rPr lang="en-US" sz="1500" dirty="0">
                <a:solidFill>
                  <a:srgbClr val="592C82"/>
                </a:solidFill>
                <a:latin typeface="Arial" panose="020B0604020202020204" pitchFamily="34" charset="0"/>
                <a:ea typeface="Times New Roman" panose="02020603050405020304" pitchFamily="18" charset="0"/>
                <a:cs typeface="Arial" panose="020B0604020202020204" pitchFamily="34" charset="0"/>
              </a:rPr>
              <a:t>Invoices will automatically come into Jaggaer from the vendor (usually shortly after shipping confirmation)</a:t>
            </a:r>
            <a:endParaRPr lang="en-US" sz="1500" dirty="0">
              <a:solidFill>
                <a:srgbClr val="592C82"/>
              </a:solidFill>
              <a:latin typeface="Arial" panose="020B0604020202020204" pitchFamily="34" charset="0"/>
              <a:ea typeface="Calibri" panose="020F0502020204030204" pitchFamily="34" charset="0"/>
              <a:cs typeface="Arial" panose="020B0604020202020204" pitchFamily="34" charset="0"/>
            </a:endParaRPr>
          </a:p>
          <a:p>
            <a:pPr lvl="1">
              <a:spcBef>
                <a:spcPts val="0"/>
              </a:spcBef>
              <a:spcAft>
                <a:spcPts val="0"/>
              </a:spcAft>
              <a:buFont typeface="Arial" panose="020B0604020202020204" pitchFamily="34" charset="0"/>
              <a:buChar char="•"/>
              <a:defRPr/>
            </a:pPr>
            <a:r>
              <a:rPr lang="en-US" sz="1500" dirty="0">
                <a:solidFill>
                  <a:srgbClr val="592C82"/>
                </a:solidFill>
                <a:latin typeface="Arial" panose="020B0604020202020204" pitchFamily="34" charset="0"/>
                <a:ea typeface="Times New Roman" panose="02020603050405020304" pitchFamily="18" charset="0"/>
                <a:cs typeface="Arial" panose="020B0604020202020204" pitchFamily="34" charset="0"/>
              </a:rPr>
              <a:t>The requester has a step to approve the invoice (as confirmation of receiving everything)</a:t>
            </a:r>
            <a:endParaRPr lang="en-US" sz="1500" dirty="0">
              <a:solidFill>
                <a:srgbClr val="592C82"/>
              </a:solidFill>
              <a:latin typeface="Arial" panose="020B0604020202020204" pitchFamily="34" charset="0"/>
              <a:ea typeface="Calibri" panose="020F0502020204030204" pitchFamily="34" charset="0"/>
              <a:cs typeface="Arial" panose="020B0604020202020204" pitchFamily="34" charset="0"/>
            </a:endParaRPr>
          </a:p>
          <a:p>
            <a:pPr lvl="1">
              <a:spcBef>
                <a:spcPts val="0"/>
              </a:spcBef>
              <a:spcAft>
                <a:spcPts val="0"/>
              </a:spcAft>
              <a:buFont typeface="Arial" panose="020B0604020202020204" pitchFamily="34" charset="0"/>
              <a:buChar char="•"/>
              <a:defRPr/>
            </a:pPr>
            <a:r>
              <a:rPr lang="en-US" sz="1500" dirty="0">
                <a:solidFill>
                  <a:srgbClr val="592C82"/>
                </a:solidFill>
                <a:latin typeface="Arial" panose="020B0604020202020204" pitchFamily="34" charset="0"/>
                <a:ea typeface="Times New Roman" panose="02020603050405020304" pitchFamily="18" charset="0"/>
                <a:cs typeface="Arial" panose="020B0604020202020204" pitchFamily="34" charset="0"/>
              </a:rPr>
              <a:t>Once the invoice workflow is complete the payment information will be sent to PeopleSoft to pay the vendor</a:t>
            </a:r>
            <a:endParaRPr lang="en-US" sz="1500" dirty="0">
              <a:solidFill>
                <a:srgbClr val="592C82"/>
              </a:solidFill>
              <a:latin typeface="Arial" panose="020B0604020202020204" pitchFamily="34" charset="0"/>
              <a:ea typeface="Calibri" panose="020F0502020204030204" pitchFamily="34" charset="0"/>
              <a:cs typeface="Arial" panose="020B0604020202020204" pitchFamily="34" charset="0"/>
            </a:endParaRPr>
          </a:p>
          <a:p>
            <a:pP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EADCE4FB-D97F-3EB7-64D8-6C2963045A7A}"/>
              </a:ext>
            </a:extLst>
          </p:cNvPr>
          <p:cNvSpPr>
            <a:spLocks noGrp="1"/>
          </p:cNvSpPr>
          <p:nvPr>
            <p:ph type="title"/>
          </p:nvPr>
        </p:nvSpPr>
        <p:spPr/>
        <p:txBody>
          <a:bodyPr/>
          <a:lstStyle/>
          <a:p>
            <a:r>
              <a:rPr lang="en-US" altLang="en-US" sz="3100"/>
              <a:t>AMAZON PUNCHOUT BENEFITS</a:t>
            </a:r>
          </a:p>
        </p:txBody>
      </p:sp>
      <p:sp>
        <p:nvSpPr>
          <p:cNvPr id="3" name="Content Placeholder 2">
            <a:extLst>
              <a:ext uri="{FF2B5EF4-FFF2-40B4-BE49-F238E27FC236}">
                <a16:creationId xmlns:a16="http://schemas.microsoft.com/office/drawing/2014/main" id="{31C11E0C-49F6-9609-1E67-306FADC804DE}"/>
              </a:ext>
            </a:extLst>
          </p:cNvPr>
          <p:cNvSpPr>
            <a:spLocks noGrp="1"/>
          </p:cNvSpPr>
          <p:nvPr>
            <p:ph idx="1"/>
          </p:nvPr>
        </p:nvSpPr>
        <p:spPr/>
        <p:txBody>
          <a:bodyPr/>
          <a:lstStyle/>
          <a:p>
            <a:pPr marL="0" indent="0" algn="just" eaLnBrk="1" hangingPunct="1">
              <a:spcBef>
                <a:spcPts val="0"/>
              </a:spcBef>
              <a:spcAft>
                <a:spcPts val="0"/>
              </a:spcAft>
              <a:buFont typeface="Arial" panose="020B0604020202020204" pitchFamily="34" charset="0"/>
              <a:buNone/>
              <a:defRPr/>
            </a:pPr>
            <a:r>
              <a:rPr lang="en-US" sz="1600" dirty="0">
                <a:ea typeface="Calibri" panose="020F0502020204030204" pitchFamily="34" charset="0"/>
              </a:rPr>
              <a:t>TCU’s Business account provides the familiar online marketplace experience that shoppers have enjoyed for years including business specific benefits.</a:t>
            </a:r>
          </a:p>
          <a:p>
            <a:pPr marL="0" indent="0" algn="just" eaLnBrk="1" hangingPunct="1">
              <a:spcBef>
                <a:spcPts val="0"/>
              </a:spcBef>
              <a:spcAft>
                <a:spcPts val="0"/>
              </a:spcAft>
              <a:buFont typeface="Arial" panose="020B0604020202020204" pitchFamily="34" charset="0"/>
              <a:buNone/>
              <a:defRPr/>
            </a:pPr>
            <a:endParaRPr lang="en-US" sz="1600" dirty="0">
              <a:ea typeface="Calibri" panose="020F0502020204030204" pitchFamily="34" charset="0"/>
            </a:endParaRPr>
          </a:p>
          <a:p>
            <a:pPr marL="0" indent="0" algn="just" eaLnBrk="1" hangingPunct="1">
              <a:spcBef>
                <a:spcPts val="0"/>
              </a:spcBef>
              <a:spcAft>
                <a:spcPts val="0"/>
              </a:spcAft>
              <a:buFont typeface="Arial" panose="020B0604020202020204" pitchFamily="34" charset="0"/>
              <a:buNone/>
              <a:defRPr/>
            </a:pPr>
            <a:r>
              <a:rPr lang="en-US" sz="2000" b="1" dirty="0">
                <a:ea typeface="Calibri" panose="020F0502020204030204" pitchFamily="34" charset="0"/>
              </a:rPr>
              <a:t>Benefits</a:t>
            </a:r>
            <a:r>
              <a:rPr lang="en-US" sz="2000" dirty="0">
                <a:ea typeface="Calibri" panose="020F0502020204030204" pitchFamily="34" charset="0"/>
              </a:rPr>
              <a:t>:  </a:t>
            </a:r>
          </a:p>
          <a:p>
            <a:pPr marL="0" indent="0" algn="just" eaLnBrk="1" hangingPunct="1">
              <a:spcBef>
                <a:spcPts val="0"/>
              </a:spcBef>
              <a:spcAft>
                <a:spcPts val="0"/>
              </a:spcAft>
              <a:buFont typeface="Arial" panose="020B0604020202020204" pitchFamily="34" charset="0"/>
              <a:buNone/>
              <a:defRPr/>
            </a:pPr>
            <a:endParaRPr lang="en-US" sz="2000" dirty="0">
              <a:ea typeface="Calibri" panose="020F0502020204030204" pitchFamily="34" charset="0"/>
            </a:endParaRPr>
          </a:p>
          <a:p>
            <a:pPr algn="just" eaLnBrk="1" hangingPunct="1">
              <a:lnSpc>
                <a:spcPct val="105000"/>
              </a:lnSpc>
              <a:spcBef>
                <a:spcPts val="0"/>
              </a:spcBef>
              <a:spcAft>
                <a:spcPts val="0"/>
              </a:spcAft>
              <a:defRPr/>
            </a:pPr>
            <a:r>
              <a:rPr lang="en-US" sz="1600" dirty="0">
                <a:ea typeface="Calibri" panose="020F0502020204030204" pitchFamily="34" charset="0"/>
              </a:rPr>
              <a:t>Automatically accounts for TCU tax exemption on orders</a:t>
            </a:r>
          </a:p>
          <a:p>
            <a:pPr algn="just" eaLnBrk="1" hangingPunct="1">
              <a:lnSpc>
                <a:spcPct val="105000"/>
              </a:lnSpc>
              <a:spcBef>
                <a:spcPts val="0"/>
              </a:spcBef>
              <a:spcAft>
                <a:spcPts val="0"/>
              </a:spcAft>
              <a:defRPr/>
            </a:pPr>
            <a:endParaRPr lang="en-US" sz="1600" dirty="0">
              <a:ea typeface="Calibri" panose="020F0502020204030204" pitchFamily="34" charset="0"/>
            </a:endParaRPr>
          </a:p>
          <a:p>
            <a:pPr algn="just" eaLnBrk="1" hangingPunct="1">
              <a:lnSpc>
                <a:spcPct val="105000"/>
              </a:lnSpc>
              <a:spcBef>
                <a:spcPts val="0"/>
              </a:spcBef>
              <a:spcAft>
                <a:spcPts val="0"/>
              </a:spcAft>
              <a:defRPr/>
            </a:pPr>
            <a:r>
              <a:rPr lang="en-US" sz="1600" dirty="0">
                <a:ea typeface="Calibri" panose="020F0502020204030204" pitchFamily="34" charset="0"/>
              </a:rPr>
              <a:t>Business pricing, shipping, and quantity discounts on millions of items</a:t>
            </a:r>
          </a:p>
          <a:p>
            <a:pPr algn="just" eaLnBrk="1" hangingPunct="1">
              <a:lnSpc>
                <a:spcPct val="105000"/>
              </a:lnSpc>
              <a:spcBef>
                <a:spcPts val="0"/>
              </a:spcBef>
              <a:spcAft>
                <a:spcPts val="0"/>
              </a:spcAft>
              <a:defRPr/>
            </a:pPr>
            <a:endParaRPr lang="en-US" sz="1600" dirty="0">
              <a:ea typeface="Calibri" panose="020F0502020204030204" pitchFamily="34" charset="0"/>
            </a:endParaRPr>
          </a:p>
          <a:p>
            <a:pPr algn="just" eaLnBrk="1" hangingPunct="1">
              <a:lnSpc>
                <a:spcPct val="105000"/>
              </a:lnSpc>
              <a:spcBef>
                <a:spcPts val="0"/>
              </a:spcBef>
              <a:spcAft>
                <a:spcPts val="0"/>
              </a:spcAft>
              <a:defRPr/>
            </a:pPr>
            <a:r>
              <a:rPr lang="en-US" sz="1600" dirty="0">
                <a:ea typeface="Calibri" panose="020F0502020204030204" pitchFamily="34" charset="0"/>
              </a:rPr>
              <a:t>Two-Day Shipping on millions of eligible items (Monday-Friday Deliveries)</a:t>
            </a:r>
          </a:p>
          <a:p>
            <a:pPr algn="just" eaLnBrk="1" hangingPunct="1">
              <a:lnSpc>
                <a:spcPct val="105000"/>
              </a:lnSpc>
              <a:spcBef>
                <a:spcPts val="0"/>
              </a:spcBef>
              <a:spcAft>
                <a:spcPts val="0"/>
              </a:spcAft>
              <a:defRPr/>
            </a:pPr>
            <a:endParaRPr lang="en-US" sz="1600" dirty="0">
              <a:ea typeface="Calibri" panose="020F0502020204030204" pitchFamily="34" charset="0"/>
            </a:endParaRPr>
          </a:p>
          <a:p>
            <a:pPr algn="just" eaLnBrk="1" hangingPunct="1">
              <a:lnSpc>
                <a:spcPct val="105000"/>
              </a:lnSpc>
              <a:spcBef>
                <a:spcPts val="0"/>
              </a:spcBef>
              <a:spcAft>
                <a:spcPts val="0"/>
              </a:spcAft>
              <a:defRPr/>
            </a:pPr>
            <a:r>
              <a:rPr lang="en-US" sz="1600">
                <a:ea typeface="Calibri" panose="020F0502020204030204" pitchFamily="34" charset="0"/>
              </a:rPr>
              <a:t>The Department does </a:t>
            </a:r>
            <a:r>
              <a:rPr lang="en-US" sz="1600" dirty="0">
                <a:ea typeface="Calibri" panose="020F0502020204030204" pitchFamily="34" charset="0"/>
              </a:rPr>
              <a:t>not have to pay </a:t>
            </a:r>
            <a:r>
              <a:rPr lang="en-US" sz="1600">
                <a:ea typeface="Calibri" panose="020F0502020204030204" pitchFamily="34" charset="0"/>
              </a:rPr>
              <a:t>for an </a:t>
            </a:r>
            <a:r>
              <a:rPr lang="en-US" sz="1600" dirty="0">
                <a:ea typeface="Calibri" panose="020F0502020204030204" pitchFamily="34" charset="0"/>
              </a:rPr>
              <a:t>Amazon Business Prime Account. 	</a:t>
            </a:r>
          </a:p>
          <a:p>
            <a:pPr marL="0" indent="0" algn="just" eaLnBrk="1" hangingPunct="1">
              <a:lnSpc>
                <a:spcPct val="105000"/>
              </a:lnSpc>
              <a:spcBef>
                <a:spcPts val="0"/>
              </a:spcBef>
              <a:spcAft>
                <a:spcPts val="0"/>
              </a:spcAft>
              <a:buFont typeface="Arial" panose="020B0604020202020204" pitchFamily="34" charset="0"/>
              <a:buNone/>
              <a:defRPr/>
            </a:pPr>
            <a:r>
              <a:rPr lang="en-US" sz="1600" b="1" dirty="0">
                <a:ea typeface="Calibri" panose="020F0502020204030204" pitchFamily="34" charset="0"/>
              </a:rPr>
              <a:t>      Note:</a:t>
            </a:r>
            <a:r>
              <a:rPr lang="en-US" sz="1600" dirty="0">
                <a:ea typeface="Calibri" panose="020F0502020204030204" pitchFamily="34" charset="0"/>
              </a:rPr>
              <a:t> Accounts migrated to TCU’s account will be refunded a pro-rated amount</a:t>
            </a:r>
          </a:p>
          <a:p>
            <a:pPr algn="just" eaLnBrk="1" hangingPunct="1">
              <a:lnSpc>
                <a:spcPct val="105000"/>
              </a:lnSpc>
              <a:spcBef>
                <a:spcPts val="0"/>
              </a:spcBef>
              <a:spcAft>
                <a:spcPts val="0"/>
              </a:spcAft>
              <a:defRPr/>
            </a:pPr>
            <a:endParaRPr lang="en-US" sz="1600" dirty="0">
              <a:ea typeface="Calibri" panose="020F0502020204030204" pitchFamily="34" charset="0"/>
            </a:endParaRPr>
          </a:p>
          <a:p>
            <a:pPr algn="just" eaLnBrk="1" hangingPunct="1">
              <a:lnSpc>
                <a:spcPct val="105000"/>
              </a:lnSpc>
              <a:spcBef>
                <a:spcPts val="0"/>
              </a:spcBef>
              <a:spcAft>
                <a:spcPts val="0"/>
              </a:spcAft>
              <a:defRPr/>
            </a:pPr>
            <a:r>
              <a:rPr lang="en-US" sz="1600" dirty="0">
                <a:ea typeface="Calibri" panose="020F0502020204030204" pitchFamily="34" charset="0"/>
              </a:rPr>
              <a:t>Dedicated Amazon Business Customer Service by clicking “Contact Us” from within TCU’s Amazon Business account or by calling 1-888-281-3847.  Please use this team for anything related to an order, transaction, shipment, and general Amazon related inquires.</a:t>
            </a:r>
          </a:p>
          <a:p>
            <a:pP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ubtitle 1">
            <a:extLst>
              <a:ext uri="{FF2B5EF4-FFF2-40B4-BE49-F238E27FC236}">
                <a16:creationId xmlns:a16="http://schemas.microsoft.com/office/drawing/2014/main" id="{4EA8758F-168A-F1F3-48E4-B6C34A289BA9}"/>
              </a:ext>
            </a:extLst>
          </p:cNvPr>
          <p:cNvSpPr>
            <a:spLocks noGrp="1"/>
          </p:cNvSpPr>
          <p:nvPr>
            <p:ph type="subTitle" idx="1"/>
          </p:nvPr>
        </p:nvSpPr>
        <p:spPr>
          <a:xfrm>
            <a:off x="604838" y="260350"/>
            <a:ext cx="8005762" cy="1492250"/>
          </a:xfrm>
        </p:spPr>
        <p:txBody>
          <a:bodyPr/>
          <a:lstStyle/>
          <a:p>
            <a:r>
              <a:rPr lang="en-US" altLang="en-US" sz="2400" u="sng"/>
              <a:t>Step 1</a:t>
            </a:r>
          </a:p>
          <a:p>
            <a:pPr algn="l"/>
            <a:r>
              <a:rPr lang="en-US" altLang="en-US" sz="1600"/>
              <a:t>Click on the punchout supplier and it will “punchout” to Amazon’s webpage.  Only have 1 punchout session and do not have it open long.  </a:t>
            </a:r>
          </a:p>
          <a:p>
            <a:pPr algn="l"/>
            <a:r>
              <a:rPr lang="en-US" altLang="en-US" sz="1600" b="1"/>
              <a:t>Note: If it does not automatically open, make sure your pop-up blocker is disabled.</a:t>
            </a:r>
          </a:p>
          <a:p>
            <a:endParaRPr lang="en-US" altLang="en-US"/>
          </a:p>
        </p:txBody>
      </p:sp>
      <p:pic>
        <p:nvPicPr>
          <p:cNvPr id="2" name="Picture 1">
            <a:extLst>
              <a:ext uri="{FF2B5EF4-FFF2-40B4-BE49-F238E27FC236}">
                <a16:creationId xmlns:a16="http://schemas.microsoft.com/office/drawing/2014/main" id="{1EE7345C-BC3F-CE84-1874-416CEFD7C030}"/>
              </a:ext>
            </a:extLst>
          </p:cNvPr>
          <p:cNvPicPr>
            <a:picLocks noChangeAspect="1"/>
          </p:cNvPicPr>
          <p:nvPr/>
        </p:nvPicPr>
        <p:blipFill>
          <a:blip r:embed="rId2"/>
          <a:stretch>
            <a:fillRect/>
          </a:stretch>
        </p:blipFill>
        <p:spPr>
          <a:xfrm>
            <a:off x="115410" y="2133600"/>
            <a:ext cx="8913179" cy="4099034"/>
          </a:xfrm>
          <a:prstGeom prst="rect">
            <a:avLst/>
          </a:prstGeom>
        </p:spPr>
      </p:pic>
    </p:spTree>
  </p:cSld>
  <p:clrMapOvr>
    <a:masterClrMapping/>
  </p:clrMapOvr>
</p:sld>
</file>

<file path=ppt/theme/theme1.xml><?xml version="1.0" encoding="utf-8"?>
<a:theme xmlns:a="http://schemas.openxmlformats.org/drawingml/2006/main" name="TCU power 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TCU power point template.potx</Template>
  <TotalTime>7538</TotalTime>
  <Words>1285</Words>
  <Application>Microsoft Office PowerPoint</Application>
  <PresentationFormat>On-screen Show (4:3)</PresentationFormat>
  <Paragraphs>136</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TCU power point template</vt:lpstr>
      <vt:lpstr>PROCUREMENT PUNCHOUT CATALOGS</vt:lpstr>
      <vt:lpstr>TOPICS OF DISCUSSION</vt:lpstr>
      <vt:lpstr>ROLE OF PROCUREMENT</vt:lpstr>
      <vt:lpstr>JAGGAER SYSTEM</vt:lpstr>
      <vt:lpstr>JAGGAER ROLES</vt:lpstr>
      <vt:lpstr>PUNCHOUT CATALOGS</vt:lpstr>
      <vt:lpstr>PUNCHOUT CATALOG PROCESS</vt:lpstr>
      <vt:lpstr>AMAZON PUNCHOUT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vector>
  </TitlesOfParts>
  <Company>Texas Christian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Parks, Liz</dc:creator>
  <cp:lastModifiedBy>Trevino, Johnny</cp:lastModifiedBy>
  <cp:revision>208</cp:revision>
  <cp:lastPrinted>2024-01-29T21:30:03Z</cp:lastPrinted>
  <dcterms:created xsi:type="dcterms:W3CDTF">2014-05-07T16:19:49Z</dcterms:created>
  <dcterms:modified xsi:type="dcterms:W3CDTF">2024-02-05T21:23:16Z</dcterms:modified>
</cp:coreProperties>
</file>