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5" r:id="rId5"/>
  </p:sldMasterIdLst>
  <p:notesMasterIdLst>
    <p:notesMasterId r:id="rId18"/>
  </p:notesMasterIdLst>
  <p:handoutMasterIdLst>
    <p:handoutMasterId r:id="rId19"/>
  </p:handoutMasterIdLst>
  <p:sldIdLst>
    <p:sldId id="2448" r:id="rId6"/>
    <p:sldId id="2471" r:id="rId7"/>
    <p:sldId id="2474" r:id="rId8"/>
    <p:sldId id="2541" r:id="rId9"/>
    <p:sldId id="2538" r:id="rId10"/>
    <p:sldId id="2540" r:id="rId11"/>
    <p:sldId id="2542" r:id="rId12"/>
    <p:sldId id="2543" r:id="rId13"/>
    <p:sldId id="2545" r:id="rId14"/>
    <p:sldId id="2544" r:id="rId15"/>
    <p:sldId id="2546" r:id="rId16"/>
    <p:sldId id="24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AC9B-50A9-FBB0-B1A7-9D2F2885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EFE78-02B9-C670-648D-40049F8DB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A9575-184D-D200-5850-EA8A264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47BA-C36B-A4B5-5DF8-A8D4C7A79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5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2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an We Do with Fleetio - Complete Inspections!">
  <p:cSld name="What Can We Do with Fleetio - Complete Inspections!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4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4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Can We Do with Fleetio?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472070" y="1625000"/>
            <a:ext cx="6193425" cy="4767269"/>
            <a:chOff x="404225" y="1066327"/>
            <a:chExt cx="4856826" cy="3738449"/>
          </a:xfrm>
        </p:grpSpPr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b="53551"/>
            <a:stretch/>
          </p:blipFill>
          <p:spPr>
            <a:xfrm>
              <a:off x="404225" y="1237400"/>
              <a:ext cx="4856826" cy="356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 t="3172" b="28446"/>
            <a:stretch/>
          </p:blipFill>
          <p:spPr>
            <a:xfrm>
              <a:off x="1481325" y="1662972"/>
              <a:ext cx="2583075" cy="314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4"/>
            <p:cNvSpPr/>
            <p:nvPr/>
          </p:nvSpPr>
          <p:spPr>
            <a:xfrm>
              <a:off x="845350" y="1066327"/>
              <a:ext cx="4415700" cy="3738300"/>
            </a:xfrm>
            <a:prstGeom prst="roundRect">
              <a:avLst>
                <a:gd name="adj" fmla="val 4790"/>
              </a:avLst>
            </a:prstGeom>
            <a:noFill/>
            <a:ln w="9525" cap="flat" cmpd="sng">
              <a:solidFill>
                <a:srgbClr val="AEC0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/>
          <p:nvPr/>
        </p:nvSpPr>
        <p:spPr>
          <a:xfrm>
            <a:off x="7189000" y="3025400"/>
            <a:ext cx="4045200" cy="2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We can </a:t>
            </a:r>
            <a:r>
              <a:rPr lang="en" sz="24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spend less time </a:t>
            </a: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completing inspections by submitting them right from our own mobile devices. 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189000" y="2212600"/>
            <a:ext cx="40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07A254"/>
                </a:solidFill>
                <a:latin typeface="Roboto Black"/>
                <a:ea typeface="Roboto Black"/>
                <a:cs typeface="Roboto Black"/>
                <a:sym typeface="Roboto Black"/>
              </a:rPr>
              <a:t>Complete Inspections!</a:t>
            </a:r>
            <a:endParaRPr sz="2267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892000" y="4951133"/>
            <a:ext cx="1204000" cy="1204000"/>
          </a:xfrm>
          <a:prstGeom prst="ellipse">
            <a:avLst/>
          </a:prstGeom>
          <a:solidFill>
            <a:srgbClr val="18CC6C"/>
          </a:solidFill>
          <a:ln>
            <a:noFill/>
          </a:ln>
          <a:effectLst>
            <a:outerShdw blurRad="57150" dist="19050" dir="4620000" algn="bl" rotWithShape="0">
              <a:srgbClr val="274E13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74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wo">
  <p:cSld name="Getting into Your Fleetio Account - Step Tw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7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7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756" y="1343700"/>
            <a:ext cx="3886400" cy="5323600"/>
          </a:xfrm>
          <a:prstGeom prst="roundRect">
            <a:avLst>
              <a:gd name="adj" fmla="val 418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" name="Google Shape;54;p7"/>
          <p:cNvSpPr/>
          <p:nvPr/>
        </p:nvSpPr>
        <p:spPr>
          <a:xfrm>
            <a:off x="7108867" y="2055300"/>
            <a:ext cx="3886400" cy="143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your password for your Fleetio account by typing your password and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password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7107081" y="2051767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519467" y="2188100"/>
            <a:ext cx="2643235" cy="1527267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7" name="Google Shape;57;p7"/>
          <p:cNvSpPr/>
          <p:nvPr/>
        </p:nvSpPr>
        <p:spPr>
          <a:xfrm>
            <a:off x="4578185" y="2349633"/>
            <a:ext cx="1997200" cy="2202832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8" name="Google Shape;58;p7"/>
          <p:cNvSpPr/>
          <p:nvPr/>
        </p:nvSpPr>
        <p:spPr>
          <a:xfrm>
            <a:off x="7108867" y="4029767"/>
            <a:ext cx="3886400" cy="173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have a Google-linked email address, you can create your password for your Fleetio account by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Sign up with 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7107081" y="4026223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578200" y="4149934"/>
            <a:ext cx="2643235" cy="1556591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51995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hree">
  <p:cSld name="Getting into Your Fleetio Account - Step Thre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8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8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1011041" y="1401821"/>
            <a:ext cx="7051200" cy="5223200"/>
          </a:xfrm>
          <a:prstGeom prst="roundRect">
            <a:avLst>
              <a:gd name="adj" fmla="val 3136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8"/>
          <p:cNvSpPr/>
          <p:nvPr/>
        </p:nvSpPr>
        <p:spPr>
          <a:xfrm>
            <a:off x="8440567" y="4658255"/>
            <a:ext cx="2902800" cy="114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Download Fleetio Go to </a:t>
            </a:r>
            <a:b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your mobile device.</a:t>
            </a:r>
            <a:endParaRPr sz="2400"/>
          </a:p>
        </p:txBody>
      </p:sp>
      <p:sp>
        <p:nvSpPr>
          <p:cNvPr id="67" name="Google Shape;67;p8"/>
          <p:cNvSpPr/>
          <p:nvPr/>
        </p:nvSpPr>
        <p:spPr>
          <a:xfrm>
            <a:off x="8438781" y="4654721"/>
            <a:ext cx="2902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Three: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5688068" y="4770288"/>
            <a:ext cx="2902681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69" name="Google Shape;69;p8"/>
          <p:cNvSpPr/>
          <p:nvPr/>
        </p:nvSpPr>
        <p:spPr>
          <a:xfrm>
            <a:off x="4273400" y="6150721"/>
            <a:ext cx="1953133" cy="323067"/>
          </a:xfrm>
          <a:custGeom>
            <a:avLst/>
            <a:gdLst/>
            <a:ahLst/>
            <a:cxnLst/>
            <a:rect l="l" t="t" r="r" b="b"/>
            <a:pathLst>
              <a:path w="58594" h="9692" extrusionOk="0">
                <a:moveTo>
                  <a:pt x="58594" y="0"/>
                </a:moveTo>
                <a:cubicBezTo>
                  <a:pt x="43004" y="3114"/>
                  <a:pt x="27793" y="9692"/>
                  <a:pt x="11895" y="9692"/>
                </a:cubicBezTo>
                <a:cubicBezTo>
                  <a:pt x="7359" y="9692"/>
                  <a:pt x="0" y="7620"/>
                  <a:pt x="0" y="30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36338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Four">
  <p:cSld name="Getting into Your Fleetio Account - Step Fou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6367" y="1489933"/>
            <a:ext cx="2789600" cy="4961600"/>
          </a:xfrm>
          <a:prstGeom prst="roundRect">
            <a:avLst>
              <a:gd name="adj" fmla="val 451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9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6606433" y="1732200"/>
            <a:ext cx="3960800" cy="1696800"/>
          </a:xfrm>
          <a:prstGeom prst="roundRect">
            <a:avLst>
              <a:gd name="adj" fmla="val 13685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Open the ‘Fleetio Go’ app on your mobile device and sign in by typing your email address and the new password that you just created.</a:t>
            </a: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6603995" y="1728667"/>
            <a:ext cx="3960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611767" y="4472133"/>
            <a:ext cx="3962400" cy="1719200"/>
          </a:xfrm>
          <a:prstGeom prst="roundRect">
            <a:avLst>
              <a:gd name="adj" fmla="val 13370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signed up with your Google account previously, then open the ‘Fleetio Go’ app on your mobile device and sign in by clicking on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6609981" y="4468600"/>
            <a:ext cx="3962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799700" y="4584167"/>
            <a:ext cx="3962395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80" name="Google Shape;80;p9"/>
          <p:cNvSpPr/>
          <p:nvPr/>
        </p:nvSpPr>
        <p:spPr>
          <a:xfrm>
            <a:off x="4091167" y="1857668"/>
            <a:ext cx="2569859" cy="1696793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" name="Google Shape;81;p9"/>
          <p:cNvSpPr/>
          <p:nvPr/>
        </p:nvSpPr>
        <p:spPr>
          <a:xfrm>
            <a:off x="4091168" y="1982516"/>
            <a:ext cx="2104849" cy="2290865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01838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ttings &amp; Navigation">
  <p:cSld name="The Basics of Fleetio Go - Settings &amp; Naviga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0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0"/>
          <p:cNvSpPr txBox="1"/>
          <p:nvPr/>
        </p:nvSpPr>
        <p:spPr>
          <a:xfrm>
            <a:off x="964625" y="503483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737" y="1598151"/>
            <a:ext cx="2789600" cy="4962000"/>
          </a:xfrm>
          <a:prstGeom prst="roundRect">
            <a:avLst>
              <a:gd name="adj" fmla="val 4918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0"/>
          <p:cNvSpPr/>
          <p:nvPr/>
        </p:nvSpPr>
        <p:spPr>
          <a:xfrm>
            <a:off x="1817700" y="1603804"/>
            <a:ext cx="2789600" cy="4590800"/>
          </a:xfrm>
          <a:prstGeom prst="roundRect">
            <a:avLst>
              <a:gd name="adj" fmla="val 4109"/>
            </a:avLst>
          </a:pr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/>
          <p:nvPr/>
        </p:nvSpPr>
        <p:spPr>
          <a:xfrm>
            <a:off x="4375434" y="2179933"/>
            <a:ext cx="2152997" cy="588648"/>
          </a:xfrm>
          <a:custGeom>
            <a:avLst/>
            <a:gdLst/>
            <a:ahLst/>
            <a:cxnLst/>
            <a:rect l="l" t="t" r="r" b="b"/>
            <a:pathLst>
              <a:path w="63529" h="16258" extrusionOk="0">
                <a:moveTo>
                  <a:pt x="63529" y="0"/>
                </a:moveTo>
                <a:cubicBezTo>
                  <a:pt x="57252" y="2510"/>
                  <a:pt x="52055" y="7299"/>
                  <a:pt x="45778" y="9810"/>
                </a:cubicBezTo>
                <a:cubicBezTo>
                  <a:pt x="31598" y="15482"/>
                  <a:pt x="6830" y="21601"/>
                  <a:pt x="0" y="794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9" name="Google Shape;89;p10"/>
          <p:cNvSpPr/>
          <p:nvPr/>
        </p:nvSpPr>
        <p:spPr>
          <a:xfrm>
            <a:off x="6444500" y="2089433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Click on the person icon in the top right corner of your screen to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 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for your account.</a:t>
            </a: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442067" y="2085900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Account Settings: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2169446" y="4112958"/>
            <a:ext cx="4375204" cy="2007300"/>
          </a:xfrm>
          <a:custGeom>
            <a:avLst/>
            <a:gdLst/>
            <a:ahLst/>
            <a:cxnLst/>
            <a:rect l="l" t="t" r="r" b="b"/>
            <a:pathLst>
              <a:path w="122899" h="62184" extrusionOk="0">
                <a:moveTo>
                  <a:pt x="122899" y="0"/>
                </a:moveTo>
                <a:cubicBezTo>
                  <a:pt x="109376" y="0"/>
                  <a:pt x="98206" y="11628"/>
                  <a:pt x="87645" y="20075"/>
                </a:cubicBezTo>
                <a:cubicBezTo>
                  <a:pt x="80406" y="25865"/>
                  <a:pt x="71587" y="29767"/>
                  <a:pt x="62674" y="32316"/>
                </a:cubicBezTo>
                <a:cubicBezTo>
                  <a:pt x="44661" y="37467"/>
                  <a:pt x="23934" y="38240"/>
                  <a:pt x="9303" y="49943"/>
                </a:cubicBezTo>
                <a:cubicBezTo>
                  <a:pt x="5301" y="53144"/>
                  <a:pt x="0" y="57059"/>
                  <a:pt x="0" y="621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" name="Google Shape;92;p10"/>
          <p:cNvSpPr/>
          <p:nvPr/>
        </p:nvSpPr>
        <p:spPr>
          <a:xfrm>
            <a:off x="6449567" y="4025100"/>
            <a:ext cx="3706400" cy="2007200"/>
          </a:xfrm>
          <a:prstGeom prst="roundRect">
            <a:avLst>
              <a:gd name="adj" fmla="val 11656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the bottom Navigation bar to: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page,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Browse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your records, access important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Notifications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Search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for different types of records in Fleetio.</a:t>
            </a:r>
            <a:endParaRPr sz="2400"/>
          </a:p>
        </p:txBody>
      </p:sp>
      <p:sp>
        <p:nvSpPr>
          <p:cNvPr id="93" name="Google Shape;93;p10"/>
          <p:cNvSpPr/>
          <p:nvPr/>
        </p:nvSpPr>
        <p:spPr>
          <a:xfrm>
            <a:off x="6449568" y="4021567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Navigation Bar: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573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Fleetio Go Access">
  <p:cSld name="If You Have Questions - Fleetio Go Acces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9067" y="1598268"/>
            <a:ext cx="2789600" cy="4961600"/>
          </a:xfrm>
          <a:prstGeom prst="roundRect">
            <a:avLst>
              <a:gd name="adj" fmla="val 3735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1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If You Have Questions about Fleetio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342900" y="1437061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this option, in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area, to search for in-depth, written guides that explain how to use Fleetio.</a:t>
            </a:r>
            <a:endParaRPr sz="2400"/>
          </a:p>
        </p:txBody>
      </p:sp>
      <p:sp>
        <p:nvSpPr>
          <p:cNvPr id="100" name="Google Shape;100;p11"/>
          <p:cNvSpPr/>
          <p:nvPr/>
        </p:nvSpPr>
        <p:spPr>
          <a:xfrm>
            <a:off x="6340467" y="1433528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Help Center: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7544533" y="3212300"/>
            <a:ext cx="36248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If you prefer videos, instead of written guides, use this section to access Fleetio’s training videos.</a:t>
            </a: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7542100" y="3208767"/>
            <a:ext cx="3624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Training Videos: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122133" y="4982272"/>
            <a:ext cx="4164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reach our Customer Support Team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Support Requests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access your open support tickets.</a:t>
            </a:r>
            <a:endParaRPr sz="2400"/>
          </a:p>
        </p:txBody>
      </p:sp>
      <p:sp>
        <p:nvSpPr>
          <p:cNvPr id="104" name="Google Shape;104;p11"/>
          <p:cNvSpPr/>
          <p:nvPr/>
        </p:nvSpPr>
        <p:spPr>
          <a:xfrm>
            <a:off x="6119700" y="4978739"/>
            <a:ext cx="4164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Contact Us/Your Support Requests: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4305299" y="4684635"/>
            <a:ext cx="1940316" cy="448067"/>
          </a:xfrm>
          <a:custGeom>
            <a:avLst/>
            <a:gdLst/>
            <a:ahLst/>
            <a:cxnLst/>
            <a:rect l="l" t="t" r="r" b="b"/>
            <a:pathLst>
              <a:path w="60446" h="13442" extrusionOk="0">
                <a:moveTo>
                  <a:pt x="60446" y="13442"/>
                </a:moveTo>
                <a:cubicBezTo>
                  <a:pt x="50829" y="13442"/>
                  <a:pt x="42903" y="5541"/>
                  <a:pt x="33973" y="1971"/>
                </a:cubicBezTo>
                <a:cubicBezTo>
                  <a:pt x="23458" y="-2233"/>
                  <a:pt x="11324" y="1971"/>
                  <a:pt x="0" y="197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6" name="Google Shape;106;p11"/>
          <p:cNvSpPr/>
          <p:nvPr/>
        </p:nvSpPr>
        <p:spPr>
          <a:xfrm rot="1130468">
            <a:off x="4727209" y="1159087"/>
            <a:ext cx="1563159" cy="3173661"/>
          </a:xfrm>
          <a:custGeom>
            <a:avLst/>
            <a:gdLst/>
            <a:ahLst/>
            <a:cxnLst/>
            <a:rect l="l" t="t" r="r" b="b"/>
            <a:pathLst>
              <a:path w="71034" h="74564" extrusionOk="0">
                <a:moveTo>
                  <a:pt x="71034" y="0"/>
                </a:moveTo>
                <a:cubicBezTo>
                  <a:pt x="50054" y="3494"/>
                  <a:pt x="45330" y="33925"/>
                  <a:pt x="33531" y="51621"/>
                </a:cubicBezTo>
                <a:cubicBezTo>
                  <a:pt x="29088" y="58284"/>
                  <a:pt x="23633" y="64709"/>
                  <a:pt x="16765" y="68828"/>
                </a:cubicBezTo>
                <a:cubicBezTo>
                  <a:pt x="11700" y="71866"/>
                  <a:pt x="5283" y="71923"/>
                  <a:pt x="0" y="7456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7" name="Google Shape;107;p11"/>
          <p:cNvSpPr/>
          <p:nvPr/>
        </p:nvSpPr>
        <p:spPr>
          <a:xfrm>
            <a:off x="4305299" y="3323734"/>
            <a:ext cx="3342055" cy="1036604"/>
          </a:xfrm>
          <a:custGeom>
            <a:avLst/>
            <a:gdLst/>
            <a:ahLst/>
            <a:cxnLst/>
            <a:rect l="l" t="t" r="r" b="b"/>
            <a:pathLst>
              <a:path w="102360" h="30885" extrusionOk="0">
                <a:moveTo>
                  <a:pt x="102360" y="0"/>
                </a:moveTo>
                <a:cubicBezTo>
                  <a:pt x="66721" y="0"/>
                  <a:pt x="35639" y="30885"/>
                  <a:pt x="0" y="30885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48280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ction Intro">
  <p:cSld name="The Basics of Fleetio Go - Section Int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 l="-380" t="2659" r="5314" b="-2660"/>
          <a:stretch/>
        </p:blipFill>
        <p:spPr>
          <a:xfrm>
            <a:off x="101600" y="851967"/>
            <a:ext cx="12000269" cy="6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6441067" y="25817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6448061" y="3952881"/>
            <a:ext cx="58884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Get around Fleetio Go easily by </a:t>
            </a:r>
            <a:b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knowing these </a:t>
            </a: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things!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A2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0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Section Intro 1">
  <p:cSld name="If You Have Questions - Section Intro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2">
            <a:alphaModFix/>
          </a:blip>
          <a:srcRect l="-380" t="3507" r="5314" b="-2312"/>
          <a:stretch/>
        </p:blipFill>
        <p:spPr>
          <a:xfrm>
            <a:off x="101600" y="904067"/>
            <a:ext cx="1200026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6441067" y="24801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to Do if You Have a Question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448067" y="3851267"/>
            <a:ext cx="5392400" cy="1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As you’re getting used to using Fleetio, use these resources to help make the transition even smoother!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4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4473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46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8" r:id="rId7"/>
    <p:sldLayoutId id="2147483729" r:id="rId8"/>
    <p:sldLayoutId id="2147483732" r:id="rId9"/>
    <p:sldLayoutId id="214748373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cusafety.tcu.edu/wp-content/uploads/2024/04/TCU-Fleet-Management-Guide-March-202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cu.box.com/s/ou9bvjsbjhkigfp54wfw279auhequurm" TargetMode="External"/><Relationship Id="rId4" Type="http://schemas.openxmlformats.org/officeDocument/2006/relationships/hyperlink" Target="https://tcu.box.com/s/bz5rb3mzumfzwld4na1zk9g5jovvnz6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68" y="2549114"/>
            <a:ext cx="9619861" cy="823913"/>
          </a:xfrm>
        </p:spPr>
        <p:txBody>
          <a:bodyPr/>
          <a:lstStyle/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FLEET PROGRAM CHANGES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I Have Questions!!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32454" y="3348825"/>
            <a:ext cx="8873471" cy="2025432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E-mail us at:</a:t>
            </a:r>
          </a:p>
          <a:p>
            <a:pPr algn="l"/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Fleet@tcu.edu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Picture 2" descr="A white envelope on a blue circle&#10;&#10;Description automatically generated">
            <a:extLst>
              <a:ext uri="{FF2B5EF4-FFF2-40B4-BE49-F238E27FC236}">
                <a16:creationId xmlns:a16="http://schemas.microsoft.com/office/drawing/2014/main" id="{16E57935-16D1-5054-B2A0-078ADDD4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22" y="2115246"/>
            <a:ext cx="3674853" cy="36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1D526-BE2A-65F4-FEC0-9F37F04BE865}"/>
              </a:ext>
            </a:extLst>
          </p:cNvPr>
          <p:cNvSpPr txBox="1"/>
          <p:nvPr/>
        </p:nvSpPr>
        <p:spPr>
          <a:xfrm>
            <a:off x="267420" y="1730814"/>
            <a:ext cx="11752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TCU Fleet Policy: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3"/>
              </a:rPr>
              <a:t>http://tcusafety.tcu.edu/wp-content/uploads/2024/04/TCU-Fleet-Management-Guide-March-2024.pdf</a:t>
            </a:r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Pool Vehicle Program: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4"/>
              </a:rPr>
              <a:t>https://tcu.box.com/s/bz5rb3mzumfzwld4na1zk9g5jovvnz65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 err="1">
                <a:ea typeface="ADLaM Display" panose="020F0502020204030204" pitchFamily="2" charset="0"/>
                <a:cs typeface="ADLaM Display" panose="020F0502020204030204" pitchFamily="2" charset="0"/>
              </a:rPr>
              <a:t>Fleetio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Training Materials: 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5"/>
              </a:rPr>
              <a:t>https://tcu.box.com/s/ou9bvjsbjhkigfp54wfw279auhequurm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59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84" y="3928149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8E58-60C4-0D81-3452-651E225C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FA80E247-513F-9879-1DC1-3164F338DA9F}"/>
              </a:ext>
            </a:extLst>
          </p:cNvPr>
          <p:cNvSpPr txBox="1"/>
          <p:nvPr/>
        </p:nvSpPr>
        <p:spPr>
          <a:xfrm>
            <a:off x="702363" y="207922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Fleet Program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96A0853-4DCC-2D4B-1EFD-991635639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063195"/>
            <a:ext cx="5167313" cy="518795"/>
          </a:xfrm>
        </p:spPr>
        <p:txBody>
          <a:bodyPr/>
          <a:lstStyle/>
          <a:p>
            <a:r>
              <a:rPr lang="en-US"/>
              <a:t>Completed Tasks</a:t>
            </a:r>
            <a:endParaRPr lang="en-US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9278BA9-B71C-A466-4DF7-8A920044F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253" y="3630586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Vehicle Reconciliation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9BFC93D-AFD7-3FAA-5055-5EB110A43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59937" y="5612998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Pool Vehicle Program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B66FFD26-0E30-CEBA-83DD-61BCB9179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352" y="3609848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Fleet Policy Update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DE9CDEA-5078-D5C2-388C-7C9A576838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Free List Icon vector and picture">
            <a:extLst>
              <a:ext uri="{FF2B5EF4-FFF2-40B4-BE49-F238E27FC236}">
                <a16:creationId xmlns:a16="http://schemas.microsoft.com/office/drawing/2014/main" id="{C17ADACE-5B32-0C2D-EB41-2A80591E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27" y="2012993"/>
            <a:ext cx="1241131" cy="1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ar Rental vector and picture">
            <a:extLst>
              <a:ext uri="{FF2B5EF4-FFF2-40B4-BE49-F238E27FC236}">
                <a16:creationId xmlns:a16="http://schemas.microsoft.com/office/drawing/2014/main" id="{3732AF2A-475A-CBD1-9326-D05FD491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61" y="4004274"/>
            <a:ext cx="1459032" cy="12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ign Security vector and picture">
            <a:extLst>
              <a:ext uri="{FF2B5EF4-FFF2-40B4-BE49-F238E27FC236}">
                <a16:creationId xmlns:a16="http://schemas.microsoft.com/office/drawing/2014/main" id="{68C26D3D-6CB6-02AD-2FEF-F432AB18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2" y="2055163"/>
            <a:ext cx="1247010" cy="1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1547A69-E057-A79B-9889-613DE8B347A0}"/>
              </a:ext>
            </a:extLst>
          </p:cNvPr>
          <p:cNvSpPr txBox="1">
            <a:spLocks/>
          </p:cNvSpPr>
          <p:nvPr/>
        </p:nvSpPr>
        <p:spPr>
          <a:xfrm>
            <a:off x="7298900" y="5602590"/>
            <a:ext cx="2032828" cy="262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Maintenance Plan</a:t>
            </a:r>
          </a:p>
        </p:txBody>
      </p:sp>
      <p:pic>
        <p:nvPicPr>
          <p:cNvPr id="3" name="Picture 2" descr="Free Hammer Wrench vector and picture">
            <a:extLst>
              <a:ext uri="{FF2B5EF4-FFF2-40B4-BE49-F238E27FC236}">
                <a16:creationId xmlns:a16="http://schemas.microsoft.com/office/drawing/2014/main" id="{C6DEE503-EC52-CB98-1932-657AF523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50" y="4004273"/>
            <a:ext cx="1380482" cy="13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oftware license and cd&#10;&#10;Description automatically generated">
            <a:extLst>
              <a:ext uri="{FF2B5EF4-FFF2-40B4-BE49-F238E27FC236}">
                <a16:creationId xmlns:a16="http://schemas.microsoft.com/office/drawing/2014/main" id="{F1AD8027-D563-E80D-B188-143B5AA7D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985" y="2012993"/>
            <a:ext cx="1951362" cy="1590606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37CF84E-C8EE-0E07-045C-4A8204F42F82}"/>
              </a:ext>
            </a:extLst>
          </p:cNvPr>
          <p:cNvSpPr txBox="1">
            <a:spLocks/>
          </p:cNvSpPr>
          <p:nvPr/>
        </p:nvSpPr>
        <p:spPr>
          <a:xfrm>
            <a:off x="9127332" y="3655279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31890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Fleet Program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4A28E330-E48C-75B9-3F82-545D5B48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641161"/>
            <a:ext cx="5167313" cy="518795"/>
          </a:xfrm>
        </p:spPr>
        <p:txBody>
          <a:bodyPr/>
          <a:lstStyle/>
          <a:p>
            <a:r>
              <a:rPr lang="en-US" dirty="0"/>
              <a:t>Upcoming Tasks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9161" y="4895482"/>
            <a:ext cx="3064668" cy="518795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052" name="Picture 4" descr="Free Teacher Students vector and picture">
            <a:extLst>
              <a:ext uri="{FF2B5EF4-FFF2-40B4-BE49-F238E27FC236}">
                <a16:creationId xmlns:a16="http://schemas.microsoft.com/office/drawing/2014/main" id="{A6DBE00C-73B9-91E5-C36A-81DED043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15" y="2849494"/>
            <a:ext cx="2094960" cy="19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Developer Programmer illustration and picture">
            <a:extLst>
              <a:ext uri="{FF2B5EF4-FFF2-40B4-BE49-F238E27FC236}">
                <a16:creationId xmlns:a16="http://schemas.microsoft.com/office/drawing/2014/main" id="{B12EA447-9541-6CFF-2E1B-14E5AF16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9" y="2849494"/>
            <a:ext cx="2973668" cy="19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7010979" y="4828841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Rollout</a:t>
            </a:r>
          </a:p>
        </p:txBody>
      </p:sp>
    </p:spTree>
    <p:extLst>
      <p:ext uri="{BB962C8B-B14F-4D97-AF65-F5344CB8AC3E}">
        <p14:creationId xmlns:p14="http://schemas.microsoft.com/office/powerpoint/2010/main" val="297655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What do we need from you?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562" y="4409874"/>
            <a:ext cx="3064668" cy="518795"/>
          </a:xfrm>
        </p:spPr>
        <p:txBody>
          <a:bodyPr/>
          <a:lstStyle/>
          <a:p>
            <a:r>
              <a:rPr lang="en-US" dirty="0"/>
              <a:t>In-House Maintenance Scheduling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4508033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Outside Repair Services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FB808E9-BA61-F218-CDC2-9F65B9BBB0DF}"/>
              </a:ext>
            </a:extLst>
          </p:cNvPr>
          <p:cNvSpPr txBox="1">
            <a:spLocks/>
          </p:cNvSpPr>
          <p:nvPr/>
        </p:nvSpPr>
        <p:spPr>
          <a:xfrm>
            <a:off x="8538505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Inspection Scheduling </a:t>
            </a:r>
          </a:p>
        </p:txBody>
      </p:sp>
      <p:pic>
        <p:nvPicPr>
          <p:cNvPr id="11" name="Picture 10" descr="A cartoon of a lego person&#10;&#10;Description automatically generated">
            <a:extLst>
              <a:ext uri="{FF2B5EF4-FFF2-40B4-BE49-F238E27FC236}">
                <a16:creationId xmlns:a16="http://schemas.microsoft.com/office/drawing/2014/main" id="{6628D0B7-5509-78AA-E554-92331AE8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86" y="2489264"/>
            <a:ext cx="907961" cy="1660272"/>
          </a:xfrm>
          <a:prstGeom prst="rect">
            <a:avLst/>
          </a:prstGeom>
        </p:spPr>
      </p:pic>
      <p:pic>
        <p:nvPicPr>
          <p:cNvPr id="13" name="Picture 12" descr="A blue magnifying glass&#10;&#10;Description automatically generated">
            <a:extLst>
              <a:ext uri="{FF2B5EF4-FFF2-40B4-BE49-F238E27FC236}">
                <a16:creationId xmlns:a16="http://schemas.microsoft.com/office/drawing/2014/main" id="{59B79806-EC12-F37E-059C-1BE88D1E3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597" y="2489264"/>
            <a:ext cx="1232817" cy="1751394"/>
          </a:xfrm>
          <a:prstGeom prst="rect">
            <a:avLst/>
          </a:prstGeom>
        </p:spPr>
      </p:pic>
      <p:pic>
        <p:nvPicPr>
          <p:cNvPr id="15" name="Picture 14" descr="A blue car with black background&#10;&#10;Description automatically generated">
            <a:extLst>
              <a:ext uri="{FF2B5EF4-FFF2-40B4-BE49-F238E27FC236}">
                <a16:creationId xmlns:a16="http://schemas.microsoft.com/office/drawing/2014/main" id="{991CCB2E-BA58-5E85-2A11-E2900A8BD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567" y="2823175"/>
            <a:ext cx="3165600" cy="1582800"/>
          </a:xfrm>
          <a:prstGeom prst="rect">
            <a:avLst/>
          </a:prstGeom>
        </p:spPr>
      </p:pic>
      <p:pic>
        <p:nvPicPr>
          <p:cNvPr id="3" name="Picture 2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025F5929-22B8-009C-B469-7592E0880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754" y="1876875"/>
            <a:ext cx="2087553" cy="2174180"/>
          </a:xfrm>
          <a:prstGeom prst="rect">
            <a:avLst/>
          </a:prstGeom>
        </p:spPr>
      </p:pic>
      <p:pic>
        <p:nvPicPr>
          <p:cNvPr id="5" name="Picture 4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192471E1-FE0F-05A1-BAA4-6992191A5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675" y="1918585"/>
            <a:ext cx="2087553" cy="2174180"/>
          </a:xfrm>
          <a:prstGeom prst="rect">
            <a:avLst/>
          </a:prstGeom>
        </p:spPr>
      </p:pic>
      <p:pic>
        <p:nvPicPr>
          <p:cNvPr id="9" name="Picture 8" descr="A yellow stars with black text&#10;&#10;Description automatically generated">
            <a:extLst>
              <a:ext uri="{FF2B5EF4-FFF2-40B4-BE49-F238E27FC236}">
                <a16:creationId xmlns:a16="http://schemas.microsoft.com/office/drawing/2014/main" id="{6C8CA775-EE47-15CF-DC3D-8BE580B81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037" y="2050598"/>
            <a:ext cx="2537604" cy="25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" name="Picture 2" descr="A diagram of a vehicle maintenance process&#10;&#10;Description automatically generated">
            <a:extLst>
              <a:ext uri="{FF2B5EF4-FFF2-40B4-BE49-F238E27FC236}">
                <a16:creationId xmlns:a16="http://schemas.microsoft.com/office/drawing/2014/main" id="{E65C8783-8BA8-EAAD-3319-4320E7A8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ACD4F5-BC42-509A-8B97-B84AA1060D2D}"/>
              </a:ext>
            </a:extLst>
          </p:cNvPr>
          <p:cNvSpPr/>
          <p:nvPr/>
        </p:nvSpPr>
        <p:spPr>
          <a:xfrm>
            <a:off x="3706483" y="3640348"/>
            <a:ext cx="2475781" cy="2950234"/>
          </a:xfrm>
          <a:prstGeom prst="ellipse">
            <a:avLst/>
          </a:prstGeom>
          <a:noFill/>
          <a:ln w="2635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 descr="A diagram of steps&#10;&#10;Description automatically generated">
            <a:extLst>
              <a:ext uri="{FF2B5EF4-FFF2-40B4-BE49-F238E27FC236}">
                <a16:creationId xmlns:a16="http://schemas.microsoft.com/office/drawing/2014/main" id="{BAD5FD85-302E-CE89-4E88-41646CD4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3826C4-2AAA-6FCA-5698-1C2593BCEF81}"/>
              </a:ext>
            </a:extLst>
          </p:cNvPr>
          <p:cNvSpPr/>
          <p:nvPr/>
        </p:nvSpPr>
        <p:spPr>
          <a:xfrm>
            <a:off x="1614578" y="1656273"/>
            <a:ext cx="2838090" cy="2950234"/>
          </a:xfrm>
          <a:prstGeom prst="ellipse">
            <a:avLst/>
          </a:prstGeom>
          <a:noFill/>
          <a:ln w="2635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28537B-6E48-D8ED-DEE6-180628D33AD1}"/>
              </a:ext>
            </a:extLst>
          </p:cNvPr>
          <p:cNvSpPr/>
          <p:nvPr/>
        </p:nvSpPr>
        <p:spPr>
          <a:xfrm>
            <a:off x="4543245" y="3666227"/>
            <a:ext cx="2838090" cy="2950234"/>
          </a:xfrm>
          <a:prstGeom prst="ellipse">
            <a:avLst/>
          </a:prstGeom>
          <a:noFill/>
          <a:ln w="2635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19583E83-169A-6EDE-6DB7-10F4D5C3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15386C-E83A-F49B-DE25-09DBC28C8CE2}"/>
              </a:ext>
            </a:extLst>
          </p:cNvPr>
          <p:cNvSpPr/>
          <p:nvPr/>
        </p:nvSpPr>
        <p:spPr>
          <a:xfrm>
            <a:off x="4513053" y="3605843"/>
            <a:ext cx="2838090" cy="2950234"/>
          </a:xfrm>
          <a:prstGeom prst="ellipse">
            <a:avLst/>
          </a:prstGeom>
          <a:noFill/>
          <a:ln w="2635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What’s in it for me?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24741" y="5216324"/>
            <a:ext cx="1834725" cy="452108"/>
          </a:xfrm>
        </p:spPr>
        <p:txBody>
          <a:bodyPr/>
          <a:lstStyle/>
          <a:p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Safety</a:t>
            </a:r>
          </a:p>
        </p:txBody>
      </p:sp>
      <p:pic>
        <p:nvPicPr>
          <p:cNvPr id="3" name="Picture 2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C3C61D3A-4314-18A1-CE5F-70AFF018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" y="2487080"/>
            <a:ext cx="2863480" cy="1908241"/>
          </a:xfrm>
          <a:prstGeom prst="rect">
            <a:avLst/>
          </a:prstGeom>
        </p:spPr>
      </p:pic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2192B0DE-9A45-30F9-F532-82B1BD82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18" y="1910013"/>
            <a:ext cx="2356595" cy="3062377"/>
          </a:xfrm>
          <a:prstGeom prst="rect">
            <a:avLst/>
          </a:prstGeom>
        </p:spPr>
      </p:pic>
      <p:pic>
        <p:nvPicPr>
          <p:cNvPr id="8" name="Picture 7" descr="A grey truck with a black background&#10;&#10;Description automatically generated">
            <a:extLst>
              <a:ext uri="{FF2B5EF4-FFF2-40B4-BE49-F238E27FC236}">
                <a16:creationId xmlns:a16="http://schemas.microsoft.com/office/drawing/2014/main" id="{16598968-B0CC-31E3-46DF-131CFC466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28" y="2405312"/>
            <a:ext cx="4143555" cy="207177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BB3E9D-E1E5-97D5-8E79-078A53D432CB}"/>
              </a:ext>
            </a:extLst>
          </p:cNvPr>
          <p:cNvSpPr txBox="1">
            <a:spLocks/>
          </p:cNvSpPr>
          <p:nvPr/>
        </p:nvSpPr>
        <p:spPr>
          <a:xfrm>
            <a:off x="503676" y="5275970"/>
            <a:ext cx="3999313" cy="45210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Policy Compliance	</a:t>
            </a:r>
          </a:p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		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1CB716D-65FD-6587-57F6-294EE0583704}"/>
              </a:ext>
            </a:extLst>
          </p:cNvPr>
          <p:cNvSpPr txBox="1">
            <a:spLocks/>
          </p:cNvSpPr>
          <p:nvPr/>
        </p:nvSpPr>
        <p:spPr>
          <a:xfrm>
            <a:off x="8335049" y="5258718"/>
            <a:ext cx="3512068" cy="37860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Vehicle Replacement</a:t>
            </a:r>
          </a:p>
        </p:txBody>
      </p:sp>
    </p:spTree>
    <p:extLst>
      <p:ext uri="{BB962C8B-B14F-4D97-AF65-F5344CB8AC3E}">
        <p14:creationId xmlns:p14="http://schemas.microsoft.com/office/powerpoint/2010/main" val="210841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CBDCCB-5191-2431-404B-2177BA1A4E0F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441" y="1513019"/>
            <a:ext cx="8874125" cy="202565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Maintenance Go-Live: 4/15/24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Inspection Go-Live: 4/08/24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Vehicles Deactivated in </a:t>
            </a:r>
            <a:r>
              <a:rPr lang="en-US" sz="2400" dirty="0" err="1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AiM</a:t>
            </a:r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: 4/30/24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A01B-DD23-4CD5-D886-368EE2C5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3" y="2273060"/>
            <a:ext cx="10825176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Fleetio Training Presentation">
  <a:themeElements>
    <a:clrScheme name="Simple Light">
      <a:dk1>
        <a:srgbClr val="2E2E2E"/>
      </a:dk1>
      <a:lt1>
        <a:srgbClr val="FFFFFF"/>
      </a:lt1>
      <a:dk2>
        <a:srgbClr val="595959"/>
      </a:dk2>
      <a:lt2>
        <a:srgbClr val="EEEEEE"/>
      </a:lt2>
      <a:accent1>
        <a:srgbClr val="07A254"/>
      </a:accent1>
      <a:accent2>
        <a:srgbClr val="18CC6C"/>
      </a:accent2>
      <a:accent3>
        <a:srgbClr val="1870A5"/>
      </a:accent3>
      <a:accent4>
        <a:srgbClr val="E8AC48"/>
      </a:accent4>
      <a:accent5>
        <a:srgbClr val="D94637"/>
      </a:accent5>
      <a:accent6>
        <a:srgbClr val="84939C"/>
      </a:accent6>
      <a:hlink>
        <a:srgbClr val="07A2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{20272C90-983F-4688-8178-ACC306E24A91}tf55661986_win32</Template>
  <TotalTime>6969</TotalTime>
  <Words>160</Words>
  <Application>Microsoft Office PowerPoint</Application>
  <PresentationFormat>Widescreen</PresentationFormat>
  <Paragraphs>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ADLaM Display</vt:lpstr>
      <vt:lpstr>Arial</vt:lpstr>
      <vt:lpstr>Biome Light</vt:lpstr>
      <vt:lpstr>Calibri</vt:lpstr>
      <vt:lpstr>Calibri Light</vt:lpstr>
      <vt:lpstr>Roboto</vt:lpstr>
      <vt:lpstr>Roboto Black</vt:lpstr>
      <vt:lpstr>Wingdings</vt:lpstr>
      <vt:lpstr>Office Theme</vt:lpstr>
      <vt:lpstr>Fleetio Training Presentation</vt:lpstr>
      <vt:lpstr>FLEET PROGRAM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Atkinson, Rebekah</dc:creator>
  <cp:lastModifiedBy>Atkinson, Rebekah</cp:lastModifiedBy>
  <cp:revision>37</cp:revision>
  <dcterms:created xsi:type="dcterms:W3CDTF">2024-02-07T01:00:54Z</dcterms:created>
  <dcterms:modified xsi:type="dcterms:W3CDTF">2024-04-09T02:09:42Z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